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Calibri (MS) Light" charset="1" panose="020F0302020204030204"/>
      <p:regular r:id="rId21"/>
    </p:embeddedFont>
    <p:embeddedFont>
      <p:font typeface="Calibri (MS)" charset="1" panose="020F0502020204030204"/>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4762" y="9601200"/>
            <a:ext cx="18283238" cy="685800"/>
            <a:chOff x="0" y="0"/>
            <a:chExt cx="24377650" cy="914400"/>
          </a:xfrm>
        </p:grpSpPr>
        <p:sp>
          <p:nvSpPr>
            <p:cNvPr name="Freeform 8" id="8"/>
            <p:cNvSpPr/>
            <p:nvPr/>
          </p:nvSpPr>
          <p:spPr>
            <a:xfrm flipH="false" flipV="false" rot="0">
              <a:off x="0" y="0"/>
              <a:ext cx="24377650" cy="914400"/>
            </a:xfrm>
            <a:custGeom>
              <a:avLst/>
              <a:gdLst/>
              <a:ahLst/>
              <a:cxnLst/>
              <a:rect r="r" b="b" t="t" l="l"/>
              <a:pathLst>
                <a:path h="914400" w="24377650">
                  <a:moveTo>
                    <a:pt x="0" y="0"/>
                  </a:moveTo>
                  <a:lnTo>
                    <a:pt x="24377650" y="0"/>
                  </a:lnTo>
                  <a:lnTo>
                    <a:pt x="24377650" y="914400"/>
                  </a:lnTo>
                  <a:lnTo>
                    <a:pt x="0" y="914400"/>
                  </a:lnTo>
                  <a:close/>
                </a:path>
              </a:pathLst>
            </a:custGeom>
            <a:solidFill>
              <a:srgbClr val="63A537"/>
            </a:solidFill>
          </p:spPr>
        </p:sp>
      </p:grpSp>
      <p:grpSp>
        <p:nvGrpSpPr>
          <p:cNvPr name="Group 9" id="9"/>
          <p:cNvGrpSpPr/>
          <p:nvPr/>
        </p:nvGrpSpPr>
        <p:grpSpPr>
          <a:xfrm rot="0">
            <a:off x="22" y="9501474"/>
            <a:ext cx="18283238" cy="96012"/>
            <a:chOff x="0" y="0"/>
            <a:chExt cx="24377650" cy="128016"/>
          </a:xfrm>
        </p:grpSpPr>
        <p:sp>
          <p:nvSpPr>
            <p:cNvPr name="Freeform 10" id="10"/>
            <p:cNvSpPr/>
            <p:nvPr/>
          </p:nvSpPr>
          <p:spPr>
            <a:xfrm flipH="false" flipV="false" rot="0">
              <a:off x="0" y="0"/>
              <a:ext cx="24377650" cy="128016"/>
            </a:xfrm>
            <a:custGeom>
              <a:avLst/>
              <a:gdLst/>
              <a:ahLst/>
              <a:cxnLst/>
              <a:rect r="r" b="b" t="t" l="l"/>
              <a:pathLst>
                <a:path h="128016" w="24377650">
                  <a:moveTo>
                    <a:pt x="0" y="0"/>
                  </a:moveTo>
                  <a:lnTo>
                    <a:pt x="24377650" y="0"/>
                  </a:lnTo>
                  <a:lnTo>
                    <a:pt x="24377650" y="128016"/>
                  </a:lnTo>
                  <a:lnTo>
                    <a:pt x="0" y="128016"/>
                  </a:lnTo>
                  <a:close/>
                </a:path>
              </a:pathLst>
            </a:custGeom>
            <a:solidFill>
              <a:srgbClr val="99CB38"/>
            </a:solidFill>
          </p:spPr>
        </p:sp>
      </p:grpSp>
      <p:sp>
        <p:nvSpPr>
          <p:cNvPr name="AutoShape 11" id="11"/>
          <p:cNvSpPr/>
          <p:nvPr/>
        </p:nvSpPr>
        <p:spPr>
          <a:xfrm rot="2209">
            <a:off x="1806723" y="6515100"/>
            <a:ext cx="14822808" cy="0"/>
          </a:xfrm>
          <a:prstGeom prst="line">
            <a:avLst/>
          </a:prstGeom>
          <a:ln cap="rnd" w="9525">
            <a:solidFill>
              <a:srgbClr val="000000"/>
            </a:solidFill>
            <a:prstDash val="solid"/>
            <a:headEnd type="none" len="sm" w="sm"/>
            <a:tailEnd type="none" len="sm" w="sm"/>
          </a:ln>
        </p:spPr>
      </p:sp>
      <p:grpSp>
        <p:nvGrpSpPr>
          <p:cNvPr name="Group 12" id="12"/>
          <p:cNvGrpSpPr/>
          <p:nvPr/>
        </p:nvGrpSpPr>
        <p:grpSpPr>
          <a:xfrm rot="0">
            <a:off x="1806725" y="2606768"/>
            <a:ext cx="15087600" cy="4111998"/>
            <a:chOff x="0" y="0"/>
            <a:chExt cx="20116800" cy="5482664"/>
          </a:xfrm>
        </p:grpSpPr>
        <p:sp>
          <p:nvSpPr>
            <p:cNvPr name="Freeform 13" id="13"/>
            <p:cNvSpPr/>
            <p:nvPr/>
          </p:nvSpPr>
          <p:spPr>
            <a:xfrm flipH="false" flipV="false" rot="0">
              <a:off x="0" y="0"/>
              <a:ext cx="20116800" cy="5482664"/>
            </a:xfrm>
            <a:custGeom>
              <a:avLst/>
              <a:gdLst/>
              <a:ahLst/>
              <a:cxnLst/>
              <a:rect r="r" b="b" t="t" l="l"/>
              <a:pathLst>
                <a:path h="5482664" w="20116800">
                  <a:moveTo>
                    <a:pt x="0" y="0"/>
                  </a:moveTo>
                  <a:lnTo>
                    <a:pt x="20116800" y="0"/>
                  </a:lnTo>
                  <a:lnTo>
                    <a:pt x="20116800" y="5482664"/>
                  </a:lnTo>
                  <a:lnTo>
                    <a:pt x="0" y="5482664"/>
                  </a:lnTo>
                  <a:close/>
                </a:path>
              </a:pathLst>
            </a:custGeom>
            <a:solidFill>
              <a:srgbClr val="000000">
                <a:alpha val="0"/>
              </a:srgbClr>
            </a:solidFill>
          </p:spPr>
        </p:sp>
        <p:sp>
          <p:nvSpPr>
            <p:cNvPr name="TextBox 14" id="14"/>
            <p:cNvSpPr txBox="true"/>
            <p:nvPr/>
          </p:nvSpPr>
          <p:spPr>
            <a:xfrm>
              <a:off x="0" y="-38100"/>
              <a:ext cx="20116800" cy="5520764"/>
            </a:xfrm>
            <a:prstGeom prst="rect">
              <a:avLst/>
            </a:prstGeom>
          </p:spPr>
          <p:txBody>
            <a:bodyPr anchor="b" rtlCol="false" tIns="0" lIns="0" bIns="0" rIns="0"/>
            <a:lstStyle/>
            <a:p>
              <a:pPr algn="l">
                <a:lnSpc>
                  <a:spcPts val="12240"/>
                </a:lnSpc>
              </a:pPr>
              <a:r>
                <a:rPr lang="en-US" sz="12000" spc="-75">
                  <a:solidFill>
                    <a:srgbClr val="262626"/>
                  </a:solidFill>
                  <a:latin typeface="Calibri (MS) Light"/>
                  <a:ea typeface="Calibri (MS) Light"/>
                  <a:cs typeface="Calibri (MS) Light"/>
                  <a:sym typeface="Calibri (MS) Light"/>
                </a:rPr>
                <a:t>GLOBAL INTERNET TRENDS</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24" y="0"/>
            <a:ext cx="6076186" cy="10287000"/>
            <a:chOff x="0" y="0"/>
            <a:chExt cx="8101582" cy="13716000"/>
          </a:xfrm>
        </p:grpSpPr>
        <p:sp>
          <p:nvSpPr>
            <p:cNvPr name="Freeform 8" id="8"/>
            <p:cNvSpPr/>
            <p:nvPr/>
          </p:nvSpPr>
          <p:spPr>
            <a:xfrm flipH="false" flipV="false" rot="0">
              <a:off x="0" y="0"/>
              <a:ext cx="8101584" cy="13716000"/>
            </a:xfrm>
            <a:custGeom>
              <a:avLst/>
              <a:gdLst/>
              <a:ahLst/>
              <a:cxnLst/>
              <a:rect r="r" b="b" t="t" l="l"/>
              <a:pathLst>
                <a:path h="13716000" w="8101584">
                  <a:moveTo>
                    <a:pt x="0" y="0"/>
                  </a:moveTo>
                  <a:lnTo>
                    <a:pt x="8101584" y="0"/>
                  </a:lnTo>
                  <a:lnTo>
                    <a:pt x="8101584" y="13716000"/>
                  </a:lnTo>
                  <a:lnTo>
                    <a:pt x="0" y="13716000"/>
                  </a:lnTo>
                  <a:close/>
                </a:path>
              </a:pathLst>
            </a:custGeom>
            <a:solidFill>
              <a:srgbClr val="63A537"/>
            </a:solidFill>
          </p:spPr>
        </p:sp>
      </p:grpSp>
      <p:grpSp>
        <p:nvGrpSpPr>
          <p:cNvPr name="Group 9" id="9"/>
          <p:cNvGrpSpPr/>
          <p:nvPr/>
        </p:nvGrpSpPr>
        <p:grpSpPr>
          <a:xfrm rot="0">
            <a:off x="738555" y="908844"/>
            <a:ext cx="4627266" cy="8469312"/>
            <a:chOff x="0" y="0"/>
            <a:chExt cx="6169688" cy="11292416"/>
          </a:xfrm>
        </p:grpSpPr>
        <p:sp>
          <p:nvSpPr>
            <p:cNvPr name="Freeform 10" id="10"/>
            <p:cNvSpPr/>
            <p:nvPr/>
          </p:nvSpPr>
          <p:spPr>
            <a:xfrm flipH="false" flipV="false" rot="0">
              <a:off x="0" y="0"/>
              <a:ext cx="6169688" cy="11292416"/>
            </a:xfrm>
            <a:custGeom>
              <a:avLst/>
              <a:gdLst/>
              <a:ahLst/>
              <a:cxnLst/>
              <a:rect r="r" b="b" t="t" l="l"/>
              <a:pathLst>
                <a:path h="11292416" w="6169688">
                  <a:moveTo>
                    <a:pt x="0" y="0"/>
                  </a:moveTo>
                  <a:lnTo>
                    <a:pt x="6169688" y="0"/>
                  </a:lnTo>
                  <a:lnTo>
                    <a:pt x="6169688" y="11292416"/>
                  </a:lnTo>
                  <a:lnTo>
                    <a:pt x="0" y="11292416"/>
                  </a:lnTo>
                  <a:close/>
                </a:path>
              </a:pathLst>
            </a:custGeom>
            <a:solidFill>
              <a:srgbClr val="000000">
                <a:alpha val="0"/>
              </a:srgbClr>
            </a:solidFill>
          </p:spPr>
        </p:sp>
        <p:sp>
          <p:nvSpPr>
            <p:cNvPr name="TextBox 11" id="11"/>
            <p:cNvSpPr txBox="true"/>
            <p:nvPr/>
          </p:nvSpPr>
          <p:spPr>
            <a:xfrm>
              <a:off x="0" y="-28575"/>
              <a:ext cx="6169688" cy="11320991"/>
            </a:xfrm>
            <a:prstGeom prst="rect">
              <a:avLst/>
            </a:prstGeom>
          </p:spPr>
          <p:txBody>
            <a:bodyPr anchor="ctr" rtlCol="false" tIns="0" lIns="0" bIns="0" rIns="0"/>
            <a:lstStyle/>
            <a:p>
              <a:pPr algn="l">
                <a:lnSpc>
                  <a:spcPts val="5508"/>
                </a:lnSpc>
              </a:pPr>
              <a:r>
                <a:rPr lang="en-US" sz="5400" spc="-75">
                  <a:solidFill>
                    <a:srgbClr val="FFFFFF"/>
                  </a:solidFill>
                  <a:latin typeface="Calibri (MS) Light"/>
                  <a:ea typeface="Calibri (MS) Light"/>
                  <a:cs typeface="Calibri (MS) Light"/>
                  <a:sym typeface="Calibri (MS) Light"/>
                </a:rPr>
                <a:t>GROWTH OF CELLULAR SUBSCRIPTION AND BROADBAND OVER TIME</a:t>
              </a:r>
            </a:p>
          </p:txBody>
        </p:sp>
      </p:grpSp>
      <p:grpSp>
        <p:nvGrpSpPr>
          <p:cNvPr name="Group 12" id="12"/>
          <p:cNvGrpSpPr/>
          <p:nvPr/>
        </p:nvGrpSpPr>
        <p:grpSpPr>
          <a:xfrm rot="0">
            <a:off x="6060106" y="0"/>
            <a:ext cx="96012" cy="10287000"/>
            <a:chOff x="0" y="0"/>
            <a:chExt cx="128016" cy="13716000"/>
          </a:xfrm>
        </p:grpSpPr>
        <p:sp>
          <p:nvSpPr>
            <p:cNvPr name="Freeform 13" id="13"/>
            <p:cNvSpPr/>
            <p:nvPr/>
          </p:nvSpPr>
          <p:spPr>
            <a:xfrm flipH="false" flipV="false" rot="0">
              <a:off x="0" y="0"/>
              <a:ext cx="128016" cy="13716000"/>
            </a:xfrm>
            <a:custGeom>
              <a:avLst/>
              <a:gdLst/>
              <a:ahLst/>
              <a:cxnLst/>
              <a:rect r="r" b="b" t="t" l="l"/>
              <a:pathLst>
                <a:path h="13716000" w="128016">
                  <a:moveTo>
                    <a:pt x="0" y="0"/>
                  </a:moveTo>
                  <a:lnTo>
                    <a:pt x="128016" y="0"/>
                  </a:lnTo>
                  <a:lnTo>
                    <a:pt x="128016" y="13716000"/>
                  </a:lnTo>
                  <a:lnTo>
                    <a:pt x="0" y="13716000"/>
                  </a:lnTo>
                  <a:close/>
                </a:path>
              </a:pathLst>
            </a:custGeom>
            <a:solidFill>
              <a:srgbClr val="99CB38"/>
            </a:solidFill>
          </p:spPr>
        </p:sp>
      </p:grpSp>
      <p:sp>
        <p:nvSpPr>
          <p:cNvPr name="Freeform 14" id="14"/>
          <p:cNvSpPr/>
          <p:nvPr/>
        </p:nvSpPr>
        <p:spPr>
          <a:xfrm flipH="false" flipV="false" rot="0">
            <a:off x="6850404" y="908844"/>
            <a:ext cx="10699039" cy="8469312"/>
          </a:xfrm>
          <a:custGeom>
            <a:avLst/>
            <a:gdLst/>
            <a:ahLst/>
            <a:cxnLst/>
            <a:rect r="r" b="b" t="t" l="l"/>
            <a:pathLst>
              <a:path h="8469312" w="10699039">
                <a:moveTo>
                  <a:pt x="0" y="0"/>
                </a:moveTo>
                <a:lnTo>
                  <a:pt x="10699040" y="0"/>
                </a:lnTo>
                <a:lnTo>
                  <a:pt x="10699040" y="8469312"/>
                </a:lnTo>
                <a:lnTo>
                  <a:pt x="0" y="8469312"/>
                </a:lnTo>
                <a:lnTo>
                  <a:pt x="0" y="0"/>
                </a:lnTo>
                <a:close/>
              </a:path>
            </a:pathLst>
          </a:custGeom>
          <a:blipFill>
            <a:blip r:embed="rId2"/>
            <a:stretch>
              <a:fillRect l="-52032" t="-31566" r="-60457" b="-19426"/>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24" y="0"/>
            <a:ext cx="6076186" cy="10287000"/>
            <a:chOff x="0" y="0"/>
            <a:chExt cx="8101582" cy="13716000"/>
          </a:xfrm>
        </p:grpSpPr>
        <p:sp>
          <p:nvSpPr>
            <p:cNvPr name="Freeform 8" id="8"/>
            <p:cNvSpPr/>
            <p:nvPr/>
          </p:nvSpPr>
          <p:spPr>
            <a:xfrm flipH="false" flipV="false" rot="0">
              <a:off x="0" y="0"/>
              <a:ext cx="8101584" cy="13716000"/>
            </a:xfrm>
            <a:custGeom>
              <a:avLst/>
              <a:gdLst/>
              <a:ahLst/>
              <a:cxnLst/>
              <a:rect r="r" b="b" t="t" l="l"/>
              <a:pathLst>
                <a:path h="13716000" w="8101584">
                  <a:moveTo>
                    <a:pt x="0" y="0"/>
                  </a:moveTo>
                  <a:lnTo>
                    <a:pt x="8101584" y="0"/>
                  </a:lnTo>
                  <a:lnTo>
                    <a:pt x="8101584" y="13716000"/>
                  </a:lnTo>
                  <a:lnTo>
                    <a:pt x="0" y="13716000"/>
                  </a:lnTo>
                  <a:close/>
                </a:path>
              </a:pathLst>
            </a:custGeom>
            <a:solidFill>
              <a:srgbClr val="63A537"/>
            </a:solidFill>
          </p:spPr>
        </p:sp>
      </p:grpSp>
      <p:grpSp>
        <p:nvGrpSpPr>
          <p:cNvPr name="Group 9" id="9"/>
          <p:cNvGrpSpPr/>
          <p:nvPr/>
        </p:nvGrpSpPr>
        <p:grpSpPr>
          <a:xfrm rot="0">
            <a:off x="738555" y="775252"/>
            <a:ext cx="4627266" cy="3155812"/>
            <a:chOff x="0" y="0"/>
            <a:chExt cx="6169688" cy="4207750"/>
          </a:xfrm>
        </p:grpSpPr>
        <p:sp>
          <p:nvSpPr>
            <p:cNvPr name="Freeform 10" id="10"/>
            <p:cNvSpPr/>
            <p:nvPr/>
          </p:nvSpPr>
          <p:spPr>
            <a:xfrm flipH="false" flipV="false" rot="0">
              <a:off x="0" y="0"/>
              <a:ext cx="6169688" cy="4207750"/>
            </a:xfrm>
            <a:custGeom>
              <a:avLst/>
              <a:gdLst/>
              <a:ahLst/>
              <a:cxnLst/>
              <a:rect r="r" b="b" t="t" l="l"/>
              <a:pathLst>
                <a:path h="4207750" w="6169688">
                  <a:moveTo>
                    <a:pt x="0" y="0"/>
                  </a:moveTo>
                  <a:lnTo>
                    <a:pt x="6169688" y="0"/>
                  </a:lnTo>
                  <a:lnTo>
                    <a:pt x="6169688" y="4207750"/>
                  </a:lnTo>
                  <a:lnTo>
                    <a:pt x="0" y="4207750"/>
                  </a:lnTo>
                  <a:close/>
                </a:path>
              </a:pathLst>
            </a:custGeom>
            <a:solidFill>
              <a:srgbClr val="000000">
                <a:alpha val="0"/>
              </a:srgbClr>
            </a:solidFill>
          </p:spPr>
        </p:sp>
        <p:sp>
          <p:nvSpPr>
            <p:cNvPr name="TextBox 11" id="11"/>
            <p:cNvSpPr txBox="true"/>
            <p:nvPr/>
          </p:nvSpPr>
          <p:spPr>
            <a:xfrm>
              <a:off x="0" y="-28575"/>
              <a:ext cx="6169688" cy="4236325"/>
            </a:xfrm>
            <a:prstGeom prst="rect">
              <a:avLst/>
            </a:prstGeom>
          </p:spPr>
          <p:txBody>
            <a:bodyPr anchor="b" rtlCol="false" tIns="0" lIns="0" bIns="0" rIns="0"/>
            <a:lstStyle/>
            <a:p>
              <a:pPr algn="l">
                <a:lnSpc>
                  <a:spcPts val="5508"/>
                </a:lnSpc>
              </a:pPr>
              <a:r>
                <a:rPr lang="en-US" sz="5400" spc="-75">
                  <a:solidFill>
                    <a:srgbClr val="FFFFFF"/>
                  </a:solidFill>
                  <a:latin typeface="Calibri (MS) Light"/>
                  <a:ea typeface="Calibri (MS) Light"/>
                  <a:cs typeface="Calibri (MS) Light"/>
                  <a:sym typeface="Calibri (MS) Light"/>
                </a:rPr>
                <a:t>TREND OF GDP AND NUMBER OF INTERNET USERS (WORLD)</a:t>
              </a:r>
            </a:p>
          </p:txBody>
        </p:sp>
      </p:grpSp>
      <p:grpSp>
        <p:nvGrpSpPr>
          <p:cNvPr name="Group 12" id="12"/>
          <p:cNvGrpSpPr/>
          <p:nvPr/>
        </p:nvGrpSpPr>
        <p:grpSpPr>
          <a:xfrm rot="0">
            <a:off x="738556" y="5265174"/>
            <a:ext cx="4627266" cy="3718804"/>
            <a:chOff x="0" y="0"/>
            <a:chExt cx="6169688" cy="4958406"/>
          </a:xfrm>
        </p:grpSpPr>
        <p:sp>
          <p:nvSpPr>
            <p:cNvPr name="Freeform 13" id="13"/>
            <p:cNvSpPr/>
            <p:nvPr/>
          </p:nvSpPr>
          <p:spPr>
            <a:xfrm flipH="false" flipV="false" rot="0">
              <a:off x="0" y="0"/>
              <a:ext cx="6169688" cy="4958406"/>
            </a:xfrm>
            <a:custGeom>
              <a:avLst/>
              <a:gdLst/>
              <a:ahLst/>
              <a:cxnLst/>
              <a:rect r="r" b="b" t="t" l="l"/>
              <a:pathLst>
                <a:path h="4958406" w="6169688">
                  <a:moveTo>
                    <a:pt x="0" y="0"/>
                  </a:moveTo>
                  <a:lnTo>
                    <a:pt x="6169688" y="0"/>
                  </a:lnTo>
                  <a:lnTo>
                    <a:pt x="6169688" y="4958406"/>
                  </a:lnTo>
                  <a:lnTo>
                    <a:pt x="0" y="4958406"/>
                  </a:lnTo>
                  <a:close/>
                </a:path>
              </a:pathLst>
            </a:custGeom>
            <a:solidFill>
              <a:srgbClr val="000000">
                <a:alpha val="0"/>
              </a:srgbClr>
            </a:solidFill>
          </p:spPr>
        </p:sp>
        <p:sp>
          <p:nvSpPr>
            <p:cNvPr name="TextBox 14" id="14"/>
            <p:cNvSpPr txBox="true"/>
            <p:nvPr/>
          </p:nvSpPr>
          <p:spPr>
            <a:xfrm>
              <a:off x="0" y="-28575"/>
              <a:ext cx="6169688" cy="4986981"/>
            </a:xfrm>
            <a:prstGeom prst="rect">
              <a:avLst/>
            </a:prstGeom>
          </p:spPr>
          <p:txBody>
            <a:bodyPr anchor="t" rtlCol="false" tIns="0" lIns="0" bIns="0" rIns="0"/>
            <a:lstStyle/>
            <a:p>
              <a:pPr algn="l" marL="407194" indent="-203597" lvl="1">
                <a:lnSpc>
                  <a:spcPts val="2430"/>
                </a:lnSpc>
                <a:buFont typeface="Arial"/>
                <a:buChar char="•"/>
              </a:pPr>
              <a:r>
                <a:rPr lang="en-US" sz="2250">
                  <a:solidFill>
                    <a:srgbClr val="FFFFFF"/>
                  </a:solidFill>
                  <a:latin typeface="Calibri (MS)"/>
                  <a:ea typeface="Calibri (MS)"/>
                  <a:cs typeface="Calibri (MS)"/>
                  <a:sym typeface="Calibri (MS)"/>
                </a:rPr>
                <a:t>There is a rising trend for both number of internet users and GDP overtime. </a:t>
              </a:r>
            </a:p>
            <a:p>
              <a:pPr algn="l" marL="407194" indent="-203597" lvl="1">
                <a:lnSpc>
                  <a:spcPts val="2430"/>
                </a:lnSpc>
                <a:buFont typeface="Arial"/>
                <a:buChar char="•"/>
              </a:pPr>
              <a:r>
                <a:rPr lang="en-US" sz="2250">
                  <a:solidFill>
                    <a:srgbClr val="FFFFFF"/>
                  </a:solidFill>
                  <a:latin typeface="Calibri (MS)"/>
                  <a:ea typeface="Calibri (MS)"/>
                  <a:cs typeface="Calibri (MS)"/>
                  <a:sym typeface="Calibri (MS)"/>
                </a:rPr>
                <a:t>And so, the correlation between these two should be investigated. </a:t>
              </a:r>
            </a:p>
          </p:txBody>
        </p:sp>
      </p:grpSp>
      <p:grpSp>
        <p:nvGrpSpPr>
          <p:cNvPr name="Group 15" id="15"/>
          <p:cNvGrpSpPr/>
          <p:nvPr/>
        </p:nvGrpSpPr>
        <p:grpSpPr>
          <a:xfrm rot="0">
            <a:off x="6060106" y="0"/>
            <a:ext cx="96012" cy="10287000"/>
            <a:chOff x="0" y="0"/>
            <a:chExt cx="128016" cy="13716000"/>
          </a:xfrm>
        </p:grpSpPr>
        <p:sp>
          <p:nvSpPr>
            <p:cNvPr name="Freeform 16" id="16"/>
            <p:cNvSpPr/>
            <p:nvPr/>
          </p:nvSpPr>
          <p:spPr>
            <a:xfrm flipH="false" flipV="false" rot="0">
              <a:off x="0" y="0"/>
              <a:ext cx="128016" cy="13716000"/>
            </a:xfrm>
            <a:custGeom>
              <a:avLst/>
              <a:gdLst/>
              <a:ahLst/>
              <a:cxnLst/>
              <a:rect r="r" b="b" t="t" l="l"/>
              <a:pathLst>
                <a:path h="13716000" w="128016">
                  <a:moveTo>
                    <a:pt x="0" y="0"/>
                  </a:moveTo>
                  <a:lnTo>
                    <a:pt x="128016" y="0"/>
                  </a:lnTo>
                  <a:lnTo>
                    <a:pt x="128016" y="13716000"/>
                  </a:lnTo>
                  <a:lnTo>
                    <a:pt x="0" y="13716000"/>
                  </a:lnTo>
                  <a:close/>
                </a:path>
              </a:pathLst>
            </a:custGeom>
            <a:solidFill>
              <a:srgbClr val="99CB38"/>
            </a:solidFill>
          </p:spPr>
        </p:sp>
      </p:grpSp>
      <p:sp>
        <p:nvSpPr>
          <p:cNvPr name="Freeform 17" id="17"/>
          <p:cNvSpPr/>
          <p:nvPr/>
        </p:nvSpPr>
        <p:spPr>
          <a:xfrm flipH="false" flipV="false" rot="0">
            <a:off x="7113026" y="2250321"/>
            <a:ext cx="10197123" cy="5786356"/>
          </a:xfrm>
          <a:custGeom>
            <a:avLst/>
            <a:gdLst/>
            <a:ahLst/>
            <a:cxnLst/>
            <a:rect r="r" b="b" t="t" l="l"/>
            <a:pathLst>
              <a:path h="5786356" w="10197123">
                <a:moveTo>
                  <a:pt x="0" y="0"/>
                </a:moveTo>
                <a:lnTo>
                  <a:pt x="10197123" y="0"/>
                </a:lnTo>
                <a:lnTo>
                  <a:pt x="10197123" y="5786357"/>
                </a:lnTo>
                <a:lnTo>
                  <a:pt x="0" y="5786357"/>
                </a:lnTo>
                <a:lnTo>
                  <a:pt x="0" y="0"/>
                </a:lnTo>
                <a:close/>
              </a:path>
            </a:pathLst>
          </a:custGeom>
          <a:blipFill>
            <a:blip r:embed="rId2"/>
            <a:stretch>
              <a:fillRect l="-38674" t="-32916" r="-17076" b="-21476"/>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24" y="0"/>
            <a:ext cx="6076186" cy="10287000"/>
            <a:chOff x="0" y="0"/>
            <a:chExt cx="8101582" cy="13716000"/>
          </a:xfrm>
        </p:grpSpPr>
        <p:sp>
          <p:nvSpPr>
            <p:cNvPr name="Freeform 8" id="8"/>
            <p:cNvSpPr/>
            <p:nvPr/>
          </p:nvSpPr>
          <p:spPr>
            <a:xfrm flipH="false" flipV="false" rot="0">
              <a:off x="0" y="0"/>
              <a:ext cx="8101584" cy="13716000"/>
            </a:xfrm>
            <a:custGeom>
              <a:avLst/>
              <a:gdLst/>
              <a:ahLst/>
              <a:cxnLst/>
              <a:rect r="r" b="b" t="t" l="l"/>
              <a:pathLst>
                <a:path h="13716000" w="8101584">
                  <a:moveTo>
                    <a:pt x="0" y="0"/>
                  </a:moveTo>
                  <a:lnTo>
                    <a:pt x="8101584" y="0"/>
                  </a:lnTo>
                  <a:lnTo>
                    <a:pt x="8101584" y="13716000"/>
                  </a:lnTo>
                  <a:lnTo>
                    <a:pt x="0" y="13716000"/>
                  </a:lnTo>
                  <a:close/>
                </a:path>
              </a:pathLst>
            </a:custGeom>
            <a:solidFill>
              <a:srgbClr val="63A537"/>
            </a:solidFill>
          </p:spPr>
        </p:sp>
      </p:grpSp>
      <p:grpSp>
        <p:nvGrpSpPr>
          <p:cNvPr name="Group 9" id="9"/>
          <p:cNvGrpSpPr/>
          <p:nvPr/>
        </p:nvGrpSpPr>
        <p:grpSpPr>
          <a:xfrm rot="0">
            <a:off x="6060106" y="0"/>
            <a:ext cx="96012" cy="10287000"/>
            <a:chOff x="0" y="0"/>
            <a:chExt cx="128016" cy="13716000"/>
          </a:xfrm>
        </p:grpSpPr>
        <p:sp>
          <p:nvSpPr>
            <p:cNvPr name="Freeform 10" id="10"/>
            <p:cNvSpPr/>
            <p:nvPr/>
          </p:nvSpPr>
          <p:spPr>
            <a:xfrm flipH="false" flipV="false" rot="0">
              <a:off x="0" y="0"/>
              <a:ext cx="128016" cy="13716000"/>
            </a:xfrm>
            <a:custGeom>
              <a:avLst/>
              <a:gdLst/>
              <a:ahLst/>
              <a:cxnLst/>
              <a:rect r="r" b="b" t="t" l="l"/>
              <a:pathLst>
                <a:path h="13716000" w="128016">
                  <a:moveTo>
                    <a:pt x="0" y="0"/>
                  </a:moveTo>
                  <a:lnTo>
                    <a:pt x="128016" y="0"/>
                  </a:lnTo>
                  <a:lnTo>
                    <a:pt x="128016" y="13716000"/>
                  </a:lnTo>
                  <a:lnTo>
                    <a:pt x="0" y="13716000"/>
                  </a:lnTo>
                  <a:close/>
                </a:path>
              </a:pathLst>
            </a:custGeom>
            <a:solidFill>
              <a:srgbClr val="99CB38"/>
            </a:solidFill>
          </p:spPr>
        </p:sp>
      </p:grpSp>
      <p:grpSp>
        <p:nvGrpSpPr>
          <p:cNvPr name="Group 11" id="11"/>
          <p:cNvGrpSpPr/>
          <p:nvPr/>
        </p:nvGrpSpPr>
        <p:grpSpPr>
          <a:xfrm rot="0">
            <a:off x="685800" y="891539"/>
            <a:ext cx="4800600" cy="3429000"/>
            <a:chOff x="0" y="0"/>
            <a:chExt cx="6400800" cy="4572000"/>
          </a:xfrm>
        </p:grpSpPr>
        <p:sp>
          <p:nvSpPr>
            <p:cNvPr name="Freeform 12" id="12"/>
            <p:cNvSpPr/>
            <p:nvPr/>
          </p:nvSpPr>
          <p:spPr>
            <a:xfrm flipH="false" flipV="false" rot="0">
              <a:off x="0" y="0"/>
              <a:ext cx="6400800" cy="4572000"/>
            </a:xfrm>
            <a:custGeom>
              <a:avLst/>
              <a:gdLst/>
              <a:ahLst/>
              <a:cxnLst/>
              <a:rect r="r" b="b" t="t" l="l"/>
              <a:pathLst>
                <a:path h="4572000" w="6400800">
                  <a:moveTo>
                    <a:pt x="0" y="0"/>
                  </a:moveTo>
                  <a:lnTo>
                    <a:pt x="6400800" y="0"/>
                  </a:lnTo>
                  <a:lnTo>
                    <a:pt x="6400800" y="4572000"/>
                  </a:lnTo>
                  <a:lnTo>
                    <a:pt x="0" y="4572000"/>
                  </a:lnTo>
                  <a:close/>
                </a:path>
              </a:pathLst>
            </a:custGeom>
            <a:solidFill>
              <a:srgbClr val="000000">
                <a:alpha val="0"/>
              </a:srgbClr>
            </a:solidFill>
          </p:spPr>
        </p:sp>
        <p:sp>
          <p:nvSpPr>
            <p:cNvPr name="TextBox 13" id="13"/>
            <p:cNvSpPr txBox="true"/>
            <p:nvPr/>
          </p:nvSpPr>
          <p:spPr>
            <a:xfrm>
              <a:off x="0" y="-28575"/>
              <a:ext cx="6400800" cy="4600575"/>
            </a:xfrm>
            <a:prstGeom prst="rect">
              <a:avLst/>
            </a:prstGeom>
          </p:spPr>
          <p:txBody>
            <a:bodyPr anchor="b" rtlCol="false" tIns="0" lIns="0" bIns="0" rIns="0"/>
            <a:lstStyle/>
            <a:p>
              <a:pPr algn="ctr">
                <a:lnSpc>
                  <a:spcPts val="5508"/>
                </a:lnSpc>
              </a:pPr>
              <a:r>
                <a:rPr lang="en-US" sz="5400" spc="-75">
                  <a:solidFill>
                    <a:srgbClr val="FFFFFF"/>
                  </a:solidFill>
                  <a:latin typeface="Calibri (MS) Light"/>
                  <a:ea typeface="Calibri (MS) Light"/>
                  <a:cs typeface="Calibri (MS) Light"/>
                  <a:sym typeface="Calibri (MS) Light"/>
                </a:rPr>
                <a:t>THE CORRELATION INVESTIGATION </a:t>
              </a:r>
            </a:p>
          </p:txBody>
        </p:sp>
      </p:grpSp>
      <p:sp>
        <p:nvSpPr>
          <p:cNvPr name="Freeform 14" id="14"/>
          <p:cNvSpPr/>
          <p:nvPr/>
        </p:nvSpPr>
        <p:spPr>
          <a:xfrm flipH="false" flipV="false" rot="0">
            <a:off x="6651524" y="891539"/>
            <a:ext cx="10950678" cy="8414694"/>
          </a:xfrm>
          <a:custGeom>
            <a:avLst/>
            <a:gdLst/>
            <a:ahLst/>
            <a:cxnLst/>
            <a:rect r="r" b="b" t="t" l="l"/>
            <a:pathLst>
              <a:path h="8414694" w="10950678">
                <a:moveTo>
                  <a:pt x="0" y="0"/>
                </a:moveTo>
                <a:lnTo>
                  <a:pt x="10950678" y="0"/>
                </a:lnTo>
                <a:lnTo>
                  <a:pt x="10950678" y="8414693"/>
                </a:lnTo>
                <a:lnTo>
                  <a:pt x="0" y="8414693"/>
                </a:lnTo>
                <a:lnTo>
                  <a:pt x="0" y="0"/>
                </a:lnTo>
                <a:close/>
              </a:path>
            </a:pathLst>
          </a:custGeom>
          <a:blipFill>
            <a:blip r:embed="rId2"/>
            <a:stretch>
              <a:fillRect l="-60649" t="-37073" r="-83933" b="-41966"/>
            </a:stretch>
          </a:blipFill>
        </p:spPr>
      </p:sp>
      <p:grpSp>
        <p:nvGrpSpPr>
          <p:cNvPr name="Group 15" id="15"/>
          <p:cNvGrpSpPr/>
          <p:nvPr/>
        </p:nvGrpSpPr>
        <p:grpSpPr>
          <a:xfrm rot="0">
            <a:off x="685800" y="4389120"/>
            <a:ext cx="4800600" cy="5068686"/>
            <a:chOff x="0" y="0"/>
            <a:chExt cx="6400800" cy="6758248"/>
          </a:xfrm>
        </p:grpSpPr>
        <p:sp>
          <p:nvSpPr>
            <p:cNvPr name="Freeform 16" id="16"/>
            <p:cNvSpPr/>
            <p:nvPr/>
          </p:nvSpPr>
          <p:spPr>
            <a:xfrm flipH="false" flipV="false" rot="0">
              <a:off x="0" y="0"/>
              <a:ext cx="6400800" cy="6758248"/>
            </a:xfrm>
            <a:custGeom>
              <a:avLst/>
              <a:gdLst/>
              <a:ahLst/>
              <a:cxnLst/>
              <a:rect r="r" b="b" t="t" l="l"/>
              <a:pathLst>
                <a:path h="6758248" w="6400800">
                  <a:moveTo>
                    <a:pt x="0" y="0"/>
                  </a:moveTo>
                  <a:lnTo>
                    <a:pt x="6400800" y="0"/>
                  </a:lnTo>
                  <a:lnTo>
                    <a:pt x="6400800" y="6758248"/>
                  </a:lnTo>
                  <a:lnTo>
                    <a:pt x="0" y="6758248"/>
                  </a:lnTo>
                  <a:close/>
                </a:path>
              </a:pathLst>
            </a:custGeom>
            <a:solidFill>
              <a:srgbClr val="000000">
                <a:alpha val="0"/>
              </a:srgbClr>
            </a:solidFill>
          </p:spPr>
        </p:sp>
        <p:sp>
          <p:nvSpPr>
            <p:cNvPr name="TextBox 17" id="17"/>
            <p:cNvSpPr txBox="true"/>
            <p:nvPr/>
          </p:nvSpPr>
          <p:spPr>
            <a:xfrm>
              <a:off x="0" y="-28575"/>
              <a:ext cx="6400800" cy="6786823"/>
            </a:xfrm>
            <a:prstGeom prst="rect">
              <a:avLst/>
            </a:prstGeom>
          </p:spPr>
          <p:txBody>
            <a:bodyPr anchor="t" rtlCol="false" tIns="0" lIns="0" bIns="0" rIns="0"/>
            <a:lstStyle/>
            <a:p>
              <a:pPr algn="l">
                <a:lnSpc>
                  <a:spcPts val="2430"/>
                </a:lnSpc>
              </a:pPr>
              <a:r>
                <a:rPr lang="en-US" sz="2250">
                  <a:solidFill>
                    <a:srgbClr val="FFFFFF"/>
                  </a:solidFill>
                  <a:latin typeface="Calibri (MS)"/>
                  <a:ea typeface="Calibri (MS)"/>
                  <a:cs typeface="Calibri (MS)"/>
                  <a:sym typeface="Calibri (MS)"/>
                </a:rPr>
                <a:t>There seems to be a rising trend line between the number of internet users and GDP.</a:t>
              </a:r>
            </a:p>
            <a:p>
              <a:pPr algn="l">
                <a:lnSpc>
                  <a:spcPts val="2430"/>
                </a:lnSpc>
              </a:pPr>
              <a:r>
                <a:rPr lang="en-US" sz="2250">
                  <a:solidFill>
                    <a:srgbClr val="FFFFFF"/>
                  </a:solidFill>
                  <a:latin typeface="Calibri (MS)"/>
                  <a:ea typeface="Calibri (MS)"/>
                  <a:cs typeface="Calibri (MS)"/>
                  <a:sym typeface="Calibri (MS)"/>
                </a:rPr>
                <a:t>There are two datapoints which significantly deviate from the trend line the yellow one being USA and Teal being India. </a:t>
              </a:r>
            </a:p>
            <a:p>
              <a:pPr algn="l">
                <a:lnSpc>
                  <a:spcPts val="2430"/>
                </a:lnSpc>
              </a:pPr>
              <a:r>
                <a:rPr lang="en-US" sz="2250">
                  <a:solidFill>
                    <a:srgbClr val="FFFFFF"/>
                  </a:solidFill>
                  <a:latin typeface="Calibri (MS)"/>
                  <a:ea typeface="Calibri (MS)"/>
                  <a:cs typeface="Calibri (MS)"/>
                  <a:sym typeface="Calibri (MS)"/>
                </a:rPr>
                <a:t>This can be explained by the high GDP and high percentage of internet users in USA as compared to India which has a high population resulting in higher number of internet users but lower percentage of internet users.   </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24" y="0"/>
            <a:ext cx="6076186" cy="10287000"/>
            <a:chOff x="0" y="0"/>
            <a:chExt cx="8101582" cy="13716000"/>
          </a:xfrm>
        </p:grpSpPr>
        <p:sp>
          <p:nvSpPr>
            <p:cNvPr name="Freeform 8" id="8"/>
            <p:cNvSpPr/>
            <p:nvPr/>
          </p:nvSpPr>
          <p:spPr>
            <a:xfrm flipH="false" flipV="false" rot="0">
              <a:off x="0" y="0"/>
              <a:ext cx="8101584" cy="13716000"/>
            </a:xfrm>
            <a:custGeom>
              <a:avLst/>
              <a:gdLst/>
              <a:ahLst/>
              <a:cxnLst/>
              <a:rect r="r" b="b" t="t" l="l"/>
              <a:pathLst>
                <a:path h="13716000" w="8101584">
                  <a:moveTo>
                    <a:pt x="0" y="0"/>
                  </a:moveTo>
                  <a:lnTo>
                    <a:pt x="8101584" y="0"/>
                  </a:lnTo>
                  <a:lnTo>
                    <a:pt x="8101584" y="13716000"/>
                  </a:lnTo>
                  <a:lnTo>
                    <a:pt x="0" y="13716000"/>
                  </a:lnTo>
                  <a:close/>
                </a:path>
              </a:pathLst>
            </a:custGeom>
            <a:solidFill>
              <a:srgbClr val="63A537"/>
            </a:solidFill>
          </p:spPr>
        </p:sp>
      </p:grpSp>
      <p:grpSp>
        <p:nvGrpSpPr>
          <p:cNvPr name="Group 9" id="9"/>
          <p:cNvGrpSpPr/>
          <p:nvPr/>
        </p:nvGrpSpPr>
        <p:grpSpPr>
          <a:xfrm rot="0">
            <a:off x="738555" y="908844"/>
            <a:ext cx="4627266" cy="8469312"/>
            <a:chOff x="0" y="0"/>
            <a:chExt cx="6169688" cy="11292416"/>
          </a:xfrm>
        </p:grpSpPr>
        <p:sp>
          <p:nvSpPr>
            <p:cNvPr name="Freeform 10" id="10"/>
            <p:cNvSpPr/>
            <p:nvPr/>
          </p:nvSpPr>
          <p:spPr>
            <a:xfrm flipH="false" flipV="false" rot="0">
              <a:off x="0" y="0"/>
              <a:ext cx="6169688" cy="11292416"/>
            </a:xfrm>
            <a:custGeom>
              <a:avLst/>
              <a:gdLst/>
              <a:ahLst/>
              <a:cxnLst/>
              <a:rect r="r" b="b" t="t" l="l"/>
              <a:pathLst>
                <a:path h="11292416" w="6169688">
                  <a:moveTo>
                    <a:pt x="0" y="0"/>
                  </a:moveTo>
                  <a:lnTo>
                    <a:pt x="6169688" y="0"/>
                  </a:lnTo>
                  <a:lnTo>
                    <a:pt x="6169688" y="11292416"/>
                  </a:lnTo>
                  <a:lnTo>
                    <a:pt x="0" y="11292416"/>
                  </a:lnTo>
                  <a:close/>
                </a:path>
              </a:pathLst>
            </a:custGeom>
            <a:solidFill>
              <a:srgbClr val="000000">
                <a:alpha val="0"/>
              </a:srgbClr>
            </a:solidFill>
          </p:spPr>
        </p:sp>
        <p:sp>
          <p:nvSpPr>
            <p:cNvPr name="TextBox 11" id="11"/>
            <p:cNvSpPr txBox="true"/>
            <p:nvPr/>
          </p:nvSpPr>
          <p:spPr>
            <a:xfrm>
              <a:off x="0" y="-28575"/>
              <a:ext cx="6169688" cy="11320991"/>
            </a:xfrm>
            <a:prstGeom prst="rect">
              <a:avLst/>
            </a:prstGeom>
          </p:spPr>
          <p:txBody>
            <a:bodyPr anchor="ctr" rtlCol="false" tIns="0" lIns="0" bIns="0" rIns="0"/>
            <a:lstStyle/>
            <a:p>
              <a:pPr algn="l">
                <a:lnSpc>
                  <a:spcPts val="5508"/>
                </a:lnSpc>
              </a:pPr>
              <a:r>
                <a:rPr lang="en-US" sz="5400" spc="-75">
                  <a:solidFill>
                    <a:srgbClr val="FFFFFF"/>
                  </a:solidFill>
                  <a:latin typeface="Calibri (MS) Light"/>
                  <a:ea typeface="Calibri (MS) Light"/>
                  <a:cs typeface="Calibri (MS) Light"/>
                  <a:sym typeface="Calibri (MS) Light"/>
                </a:rPr>
                <a:t>GLOBAL CONNECTIVITY INSIGHTS: EXPLORING THE INTERSECTION OF INTERNET USAGE AND ECONOMIC DEVELOPMENT</a:t>
              </a:r>
            </a:p>
          </p:txBody>
        </p:sp>
      </p:grpSp>
      <p:grpSp>
        <p:nvGrpSpPr>
          <p:cNvPr name="Group 12" id="12"/>
          <p:cNvGrpSpPr/>
          <p:nvPr/>
        </p:nvGrpSpPr>
        <p:grpSpPr>
          <a:xfrm rot="0">
            <a:off x="6060106" y="0"/>
            <a:ext cx="96012" cy="10287000"/>
            <a:chOff x="0" y="0"/>
            <a:chExt cx="128016" cy="13716000"/>
          </a:xfrm>
        </p:grpSpPr>
        <p:sp>
          <p:nvSpPr>
            <p:cNvPr name="Freeform 13" id="13"/>
            <p:cNvSpPr/>
            <p:nvPr/>
          </p:nvSpPr>
          <p:spPr>
            <a:xfrm flipH="false" flipV="false" rot="0">
              <a:off x="0" y="0"/>
              <a:ext cx="128016" cy="13716000"/>
            </a:xfrm>
            <a:custGeom>
              <a:avLst/>
              <a:gdLst/>
              <a:ahLst/>
              <a:cxnLst/>
              <a:rect r="r" b="b" t="t" l="l"/>
              <a:pathLst>
                <a:path h="13716000" w="128016">
                  <a:moveTo>
                    <a:pt x="0" y="0"/>
                  </a:moveTo>
                  <a:lnTo>
                    <a:pt x="128016" y="0"/>
                  </a:lnTo>
                  <a:lnTo>
                    <a:pt x="128016" y="13716000"/>
                  </a:lnTo>
                  <a:lnTo>
                    <a:pt x="0" y="13716000"/>
                  </a:lnTo>
                  <a:close/>
                </a:path>
              </a:pathLst>
            </a:custGeom>
            <a:solidFill>
              <a:srgbClr val="99CB38"/>
            </a:solidFill>
          </p:spPr>
        </p:sp>
      </p:grpSp>
      <p:sp>
        <p:nvSpPr>
          <p:cNvPr name="Freeform 14" id="14"/>
          <p:cNvSpPr/>
          <p:nvPr/>
        </p:nvSpPr>
        <p:spPr>
          <a:xfrm flipH="false" flipV="false" rot="0">
            <a:off x="6850405" y="908844"/>
            <a:ext cx="10699041" cy="8469312"/>
          </a:xfrm>
          <a:custGeom>
            <a:avLst/>
            <a:gdLst/>
            <a:ahLst/>
            <a:cxnLst/>
            <a:rect r="r" b="b" t="t" l="l"/>
            <a:pathLst>
              <a:path h="8469312" w="10699041">
                <a:moveTo>
                  <a:pt x="0" y="0"/>
                </a:moveTo>
                <a:lnTo>
                  <a:pt x="10699041" y="0"/>
                </a:lnTo>
                <a:lnTo>
                  <a:pt x="10699041" y="8469312"/>
                </a:lnTo>
                <a:lnTo>
                  <a:pt x="0" y="8469312"/>
                </a:lnTo>
                <a:lnTo>
                  <a:pt x="0" y="0"/>
                </a:lnTo>
                <a:close/>
              </a:path>
            </a:pathLst>
          </a:custGeom>
          <a:blipFill>
            <a:blip r:embed="rId2"/>
            <a:stretch>
              <a:fillRect l="-25622" t="-13544" r="-64910" b="-21846"/>
            </a:stretch>
          </a:blipFill>
        </p:spPr>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24" y="0"/>
            <a:ext cx="6076186" cy="10287000"/>
            <a:chOff x="0" y="0"/>
            <a:chExt cx="8101582" cy="13716000"/>
          </a:xfrm>
        </p:grpSpPr>
        <p:sp>
          <p:nvSpPr>
            <p:cNvPr name="Freeform 8" id="8"/>
            <p:cNvSpPr/>
            <p:nvPr/>
          </p:nvSpPr>
          <p:spPr>
            <a:xfrm flipH="false" flipV="false" rot="0">
              <a:off x="0" y="0"/>
              <a:ext cx="8101584" cy="13716000"/>
            </a:xfrm>
            <a:custGeom>
              <a:avLst/>
              <a:gdLst/>
              <a:ahLst/>
              <a:cxnLst/>
              <a:rect r="r" b="b" t="t" l="l"/>
              <a:pathLst>
                <a:path h="13716000" w="8101584">
                  <a:moveTo>
                    <a:pt x="0" y="0"/>
                  </a:moveTo>
                  <a:lnTo>
                    <a:pt x="8101584" y="0"/>
                  </a:lnTo>
                  <a:lnTo>
                    <a:pt x="8101584" y="13716000"/>
                  </a:lnTo>
                  <a:lnTo>
                    <a:pt x="0" y="13716000"/>
                  </a:lnTo>
                  <a:close/>
                </a:path>
              </a:pathLst>
            </a:custGeom>
            <a:solidFill>
              <a:srgbClr val="63A537"/>
            </a:solidFill>
          </p:spPr>
        </p:sp>
      </p:grpSp>
      <p:grpSp>
        <p:nvGrpSpPr>
          <p:cNvPr name="Group 9" id="9"/>
          <p:cNvGrpSpPr/>
          <p:nvPr/>
        </p:nvGrpSpPr>
        <p:grpSpPr>
          <a:xfrm rot="0">
            <a:off x="738555" y="775252"/>
            <a:ext cx="4627266" cy="8659260"/>
            <a:chOff x="0" y="0"/>
            <a:chExt cx="6169688" cy="11545680"/>
          </a:xfrm>
        </p:grpSpPr>
        <p:sp>
          <p:nvSpPr>
            <p:cNvPr name="Freeform 10" id="10"/>
            <p:cNvSpPr/>
            <p:nvPr/>
          </p:nvSpPr>
          <p:spPr>
            <a:xfrm flipH="false" flipV="false" rot="0">
              <a:off x="0" y="0"/>
              <a:ext cx="6169688" cy="11545680"/>
            </a:xfrm>
            <a:custGeom>
              <a:avLst/>
              <a:gdLst/>
              <a:ahLst/>
              <a:cxnLst/>
              <a:rect r="r" b="b" t="t" l="l"/>
              <a:pathLst>
                <a:path h="11545680" w="6169688">
                  <a:moveTo>
                    <a:pt x="0" y="0"/>
                  </a:moveTo>
                  <a:lnTo>
                    <a:pt x="6169688" y="0"/>
                  </a:lnTo>
                  <a:lnTo>
                    <a:pt x="6169688" y="11545680"/>
                  </a:lnTo>
                  <a:lnTo>
                    <a:pt x="0" y="11545680"/>
                  </a:lnTo>
                  <a:close/>
                </a:path>
              </a:pathLst>
            </a:custGeom>
            <a:solidFill>
              <a:srgbClr val="000000">
                <a:alpha val="0"/>
              </a:srgbClr>
            </a:solidFill>
          </p:spPr>
        </p:sp>
        <p:sp>
          <p:nvSpPr>
            <p:cNvPr name="TextBox 11" id="11"/>
            <p:cNvSpPr txBox="true"/>
            <p:nvPr/>
          </p:nvSpPr>
          <p:spPr>
            <a:xfrm>
              <a:off x="0" y="-28575"/>
              <a:ext cx="6169688" cy="11574255"/>
            </a:xfrm>
            <a:prstGeom prst="rect">
              <a:avLst/>
            </a:prstGeom>
          </p:spPr>
          <p:txBody>
            <a:bodyPr anchor="ctr" rtlCol="false" tIns="0" lIns="0" bIns="0" rIns="0"/>
            <a:lstStyle/>
            <a:p>
              <a:pPr algn="l">
                <a:lnSpc>
                  <a:spcPts val="5508"/>
                </a:lnSpc>
              </a:pPr>
              <a:r>
                <a:rPr lang="en-US" sz="5400" spc="-75">
                  <a:solidFill>
                    <a:srgbClr val="FFFFFF"/>
                  </a:solidFill>
                  <a:latin typeface="Calibri (MS) Light"/>
                  <a:ea typeface="Calibri (MS) Light"/>
                  <a:cs typeface="Calibri (MS) Light"/>
                  <a:sym typeface="Calibri (MS) Light"/>
                </a:rPr>
                <a:t>CONCLUSION </a:t>
              </a:r>
            </a:p>
          </p:txBody>
        </p:sp>
      </p:grpSp>
      <p:grpSp>
        <p:nvGrpSpPr>
          <p:cNvPr name="Group 12" id="12"/>
          <p:cNvGrpSpPr/>
          <p:nvPr/>
        </p:nvGrpSpPr>
        <p:grpSpPr>
          <a:xfrm rot="0">
            <a:off x="6060106" y="0"/>
            <a:ext cx="96012" cy="10287000"/>
            <a:chOff x="0" y="0"/>
            <a:chExt cx="128016" cy="13716000"/>
          </a:xfrm>
        </p:grpSpPr>
        <p:sp>
          <p:nvSpPr>
            <p:cNvPr name="Freeform 13" id="13"/>
            <p:cNvSpPr/>
            <p:nvPr/>
          </p:nvSpPr>
          <p:spPr>
            <a:xfrm flipH="false" flipV="false" rot="0">
              <a:off x="0" y="0"/>
              <a:ext cx="128016" cy="13716000"/>
            </a:xfrm>
            <a:custGeom>
              <a:avLst/>
              <a:gdLst/>
              <a:ahLst/>
              <a:cxnLst/>
              <a:rect r="r" b="b" t="t" l="l"/>
              <a:pathLst>
                <a:path h="13716000" w="128016">
                  <a:moveTo>
                    <a:pt x="0" y="0"/>
                  </a:moveTo>
                  <a:lnTo>
                    <a:pt x="128016" y="0"/>
                  </a:lnTo>
                  <a:lnTo>
                    <a:pt x="128016" y="13716000"/>
                  </a:lnTo>
                  <a:lnTo>
                    <a:pt x="0" y="13716000"/>
                  </a:lnTo>
                  <a:close/>
                </a:path>
              </a:pathLst>
            </a:custGeom>
            <a:solidFill>
              <a:srgbClr val="99CB38"/>
            </a:solidFill>
          </p:spPr>
        </p:sp>
      </p:grpSp>
      <p:grpSp>
        <p:nvGrpSpPr>
          <p:cNvPr name="Group 14" id="14"/>
          <p:cNvGrpSpPr/>
          <p:nvPr/>
        </p:nvGrpSpPr>
        <p:grpSpPr>
          <a:xfrm rot="0">
            <a:off x="7100888" y="951179"/>
            <a:ext cx="10220325" cy="2771594"/>
            <a:chOff x="0" y="0"/>
            <a:chExt cx="13627100" cy="3695458"/>
          </a:xfrm>
        </p:grpSpPr>
        <p:sp>
          <p:nvSpPr>
            <p:cNvPr name="Freeform 15" id="15"/>
            <p:cNvSpPr/>
            <p:nvPr/>
          </p:nvSpPr>
          <p:spPr>
            <a:xfrm flipH="false" flipV="false" rot="0">
              <a:off x="15875" y="15875"/>
              <a:ext cx="13595223" cy="3663696"/>
            </a:xfrm>
            <a:custGeom>
              <a:avLst/>
              <a:gdLst/>
              <a:ahLst/>
              <a:cxnLst/>
              <a:rect r="r" b="b" t="t" l="l"/>
              <a:pathLst>
                <a:path h="3663696" w="13595223">
                  <a:moveTo>
                    <a:pt x="0" y="610616"/>
                  </a:moveTo>
                  <a:cubicBezTo>
                    <a:pt x="0" y="273431"/>
                    <a:pt x="275082" y="0"/>
                    <a:pt x="614426" y="0"/>
                  </a:cubicBezTo>
                  <a:lnTo>
                    <a:pt x="12980797" y="0"/>
                  </a:lnTo>
                  <a:cubicBezTo>
                    <a:pt x="13320140" y="0"/>
                    <a:pt x="13595223" y="273431"/>
                    <a:pt x="13595223" y="610616"/>
                  </a:cubicBezTo>
                  <a:lnTo>
                    <a:pt x="13595223" y="3053080"/>
                  </a:lnTo>
                  <a:cubicBezTo>
                    <a:pt x="13595223" y="3390265"/>
                    <a:pt x="13320140" y="3663696"/>
                    <a:pt x="12980797" y="3663696"/>
                  </a:cubicBezTo>
                  <a:lnTo>
                    <a:pt x="614426" y="3663696"/>
                  </a:lnTo>
                  <a:cubicBezTo>
                    <a:pt x="275082" y="3663696"/>
                    <a:pt x="0" y="3390265"/>
                    <a:pt x="0" y="3053080"/>
                  </a:cubicBezTo>
                  <a:close/>
                </a:path>
              </a:pathLst>
            </a:custGeom>
            <a:solidFill>
              <a:srgbClr val="63A537"/>
            </a:solidFill>
          </p:spPr>
        </p:sp>
        <p:sp>
          <p:nvSpPr>
            <p:cNvPr name="Freeform 16" id="16"/>
            <p:cNvSpPr/>
            <p:nvPr/>
          </p:nvSpPr>
          <p:spPr>
            <a:xfrm flipH="false" flipV="false" rot="0">
              <a:off x="0" y="0"/>
              <a:ext cx="13627100" cy="3695446"/>
            </a:xfrm>
            <a:custGeom>
              <a:avLst/>
              <a:gdLst/>
              <a:ahLst/>
              <a:cxnLst/>
              <a:rect r="r" b="b" t="t" l="l"/>
              <a:pathLst>
                <a:path h="3695446" w="13627100">
                  <a:moveTo>
                    <a:pt x="0" y="626491"/>
                  </a:moveTo>
                  <a:cubicBezTo>
                    <a:pt x="0" y="280416"/>
                    <a:pt x="282321" y="0"/>
                    <a:pt x="630301" y="0"/>
                  </a:cubicBezTo>
                  <a:lnTo>
                    <a:pt x="12996672" y="0"/>
                  </a:lnTo>
                  <a:lnTo>
                    <a:pt x="12996672" y="15875"/>
                  </a:lnTo>
                  <a:lnTo>
                    <a:pt x="12996672" y="0"/>
                  </a:lnTo>
                  <a:cubicBezTo>
                    <a:pt x="13344779" y="0"/>
                    <a:pt x="13627100" y="280416"/>
                    <a:pt x="13627100" y="626491"/>
                  </a:cubicBezTo>
                  <a:lnTo>
                    <a:pt x="13611225" y="626491"/>
                  </a:lnTo>
                  <a:lnTo>
                    <a:pt x="13627100" y="626491"/>
                  </a:lnTo>
                  <a:lnTo>
                    <a:pt x="13627100" y="3068955"/>
                  </a:lnTo>
                  <a:lnTo>
                    <a:pt x="13611225" y="3068955"/>
                  </a:lnTo>
                  <a:lnTo>
                    <a:pt x="13627100" y="3068955"/>
                  </a:lnTo>
                  <a:cubicBezTo>
                    <a:pt x="13627100" y="3415030"/>
                    <a:pt x="13344779" y="3695446"/>
                    <a:pt x="12996799" y="3695446"/>
                  </a:cubicBezTo>
                  <a:lnTo>
                    <a:pt x="12996799" y="3679571"/>
                  </a:lnTo>
                  <a:lnTo>
                    <a:pt x="12996799" y="3695446"/>
                  </a:lnTo>
                  <a:lnTo>
                    <a:pt x="630301" y="3695446"/>
                  </a:lnTo>
                  <a:lnTo>
                    <a:pt x="630301" y="3679571"/>
                  </a:lnTo>
                  <a:lnTo>
                    <a:pt x="630301" y="3695446"/>
                  </a:lnTo>
                  <a:cubicBezTo>
                    <a:pt x="282321" y="3695446"/>
                    <a:pt x="0" y="3415030"/>
                    <a:pt x="0" y="3068955"/>
                  </a:cubicBezTo>
                  <a:lnTo>
                    <a:pt x="0" y="626491"/>
                  </a:lnTo>
                  <a:lnTo>
                    <a:pt x="15875" y="626491"/>
                  </a:lnTo>
                  <a:lnTo>
                    <a:pt x="0" y="626491"/>
                  </a:lnTo>
                  <a:moveTo>
                    <a:pt x="31750" y="626491"/>
                  </a:moveTo>
                  <a:lnTo>
                    <a:pt x="31750" y="3068955"/>
                  </a:lnTo>
                  <a:lnTo>
                    <a:pt x="15875" y="3068955"/>
                  </a:lnTo>
                  <a:lnTo>
                    <a:pt x="31750" y="3068955"/>
                  </a:lnTo>
                  <a:cubicBezTo>
                    <a:pt x="31750" y="3397377"/>
                    <a:pt x="299720" y="3663696"/>
                    <a:pt x="630301" y="3663696"/>
                  </a:cubicBezTo>
                  <a:lnTo>
                    <a:pt x="12996672" y="3663696"/>
                  </a:lnTo>
                  <a:cubicBezTo>
                    <a:pt x="13327380" y="3663696"/>
                    <a:pt x="13595223" y="3397377"/>
                    <a:pt x="13595223" y="3068955"/>
                  </a:cubicBezTo>
                  <a:lnTo>
                    <a:pt x="13595223" y="626491"/>
                  </a:lnTo>
                  <a:cubicBezTo>
                    <a:pt x="13595223" y="298069"/>
                    <a:pt x="13327253" y="31750"/>
                    <a:pt x="12996672" y="31750"/>
                  </a:cubicBezTo>
                  <a:lnTo>
                    <a:pt x="630301" y="31750"/>
                  </a:lnTo>
                  <a:lnTo>
                    <a:pt x="630301" y="15875"/>
                  </a:lnTo>
                  <a:lnTo>
                    <a:pt x="630301" y="31750"/>
                  </a:lnTo>
                  <a:cubicBezTo>
                    <a:pt x="299720" y="31750"/>
                    <a:pt x="31750" y="298069"/>
                    <a:pt x="31750" y="626491"/>
                  </a:cubicBezTo>
                  <a:close/>
                </a:path>
              </a:pathLst>
            </a:custGeom>
            <a:solidFill>
              <a:srgbClr val="FFFFFF"/>
            </a:solidFill>
          </p:spPr>
        </p:sp>
      </p:grpSp>
      <p:grpSp>
        <p:nvGrpSpPr>
          <p:cNvPr name="Group 17" id="17"/>
          <p:cNvGrpSpPr/>
          <p:nvPr/>
        </p:nvGrpSpPr>
        <p:grpSpPr>
          <a:xfrm rot="0">
            <a:off x="7235024" y="1085315"/>
            <a:ext cx="9952053" cy="2503322"/>
            <a:chOff x="0" y="0"/>
            <a:chExt cx="13269404" cy="3337762"/>
          </a:xfrm>
        </p:grpSpPr>
        <p:sp>
          <p:nvSpPr>
            <p:cNvPr name="Freeform 18" id="18"/>
            <p:cNvSpPr/>
            <p:nvPr/>
          </p:nvSpPr>
          <p:spPr>
            <a:xfrm flipH="false" flipV="false" rot="0">
              <a:off x="0" y="0"/>
              <a:ext cx="13269404" cy="3337762"/>
            </a:xfrm>
            <a:custGeom>
              <a:avLst/>
              <a:gdLst/>
              <a:ahLst/>
              <a:cxnLst/>
              <a:rect r="r" b="b" t="t" l="l"/>
              <a:pathLst>
                <a:path h="3337762" w="13269404">
                  <a:moveTo>
                    <a:pt x="0" y="0"/>
                  </a:moveTo>
                  <a:lnTo>
                    <a:pt x="13269404" y="0"/>
                  </a:lnTo>
                  <a:lnTo>
                    <a:pt x="13269404" y="3337762"/>
                  </a:lnTo>
                  <a:lnTo>
                    <a:pt x="0" y="3337762"/>
                  </a:lnTo>
                  <a:close/>
                </a:path>
              </a:pathLst>
            </a:custGeom>
            <a:solidFill>
              <a:srgbClr val="000000">
                <a:alpha val="0"/>
              </a:srgbClr>
            </a:solidFill>
          </p:spPr>
        </p:sp>
        <p:sp>
          <p:nvSpPr>
            <p:cNvPr name="TextBox 19" id="19"/>
            <p:cNvSpPr txBox="true"/>
            <p:nvPr/>
          </p:nvSpPr>
          <p:spPr>
            <a:xfrm>
              <a:off x="0" y="-38100"/>
              <a:ext cx="13269404" cy="3375862"/>
            </a:xfrm>
            <a:prstGeom prst="rect">
              <a:avLst/>
            </a:prstGeom>
          </p:spPr>
          <p:txBody>
            <a:bodyPr anchor="ctr" rtlCol="false" tIns="0" lIns="0" bIns="0" rIns="0"/>
            <a:lstStyle/>
            <a:p>
              <a:pPr algn="l">
                <a:lnSpc>
                  <a:spcPts val="4212"/>
                </a:lnSpc>
              </a:pPr>
              <a:r>
                <a:rPr lang="en-US" sz="3900">
                  <a:solidFill>
                    <a:srgbClr val="FFFFFF"/>
                  </a:solidFill>
                  <a:latin typeface="Calibri (MS)"/>
                  <a:ea typeface="Calibri (MS)"/>
                  <a:cs typeface="Calibri (MS)"/>
                  <a:sym typeface="Calibri (MS)"/>
                </a:rPr>
                <a:t>There does seem to be a correlation between internet usage and development of an economy. </a:t>
              </a:r>
            </a:p>
          </p:txBody>
        </p:sp>
      </p:grpSp>
      <p:grpSp>
        <p:nvGrpSpPr>
          <p:cNvPr name="Group 20" id="20"/>
          <p:cNvGrpSpPr/>
          <p:nvPr/>
        </p:nvGrpSpPr>
        <p:grpSpPr>
          <a:xfrm rot="0">
            <a:off x="7100888" y="3811280"/>
            <a:ext cx="10220325" cy="2771594"/>
            <a:chOff x="0" y="0"/>
            <a:chExt cx="13627100" cy="3695458"/>
          </a:xfrm>
        </p:grpSpPr>
        <p:sp>
          <p:nvSpPr>
            <p:cNvPr name="Freeform 21" id="21"/>
            <p:cNvSpPr/>
            <p:nvPr/>
          </p:nvSpPr>
          <p:spPr>
            <a:xfrm flipH="false" flipV="false" rot="0">
              <a:off x="15875" y="15875"/>
              <a:ext cx="13595223" cy="3663696"/>
            </a:xfrm>
            <a:custGeom>
              <a:avLst/>
              <a:gdLst/>
              <a:ahLst/>
              <a:cxnLst/>
              <a:rect r="r" b="b" t="t" l="l"/>
              <a:pathLst>
                <a:path h="3663696" w="13595223">
                  <a:moveTo>
                    <a:pt x="0" y="610616"/>
                  </a:moveTo>
                  <a:cubicBezTo>
                    <a:pt x="0" y="273431"/>
                    <a:pt x="275082" y="0"/>
                    <a:pt x="614426" y="0"/>
                  </a:cubicBezTo>
                  <a:lnTo>
                    <a:pt x="12980797" y="0"/>
                  </a:lnTo>
                  <a:cubicBezTo>
                    <a:pt x="13320140" y="0"/>
                    <a:pt x="13595223" y="273431"/>
                    <a:pt x="13595223" y="610616"/>
                  </a:cubicBezTo>
                  <a:lnTo>
                    <a:pt x="13595223" y="3053080"/>
                  </a:lnTo>
                  <a:cubicBezTo>
                    <a:pt x="13595223" y="3390265"/>
                    <a:pt x="13320140" y="3663696"/>
                    <a:pt x="12980797" y="3663696"/>
                  </a:cubicBezTo>
                  <a:lnTo>
                    <a:pt x="614426" y="3663696"/>
                  </a:lnTo>
                  <a:cubicBezTo>
                    <a:pt x="275082" y="3663696"/>
                    <a:pt x="0" y="3390265"/>
                    <a:pt x="0" y="3053080"/>
                  </a:cubicBezTo>
                  <a:close/>
                </a:path>
              </a:pathLst>
            </a:custGeom>
            <a:solidFill>
              <a:srgbClr val="7A37A6"/>
            </a:solidFill>
          </p:spPr>
        </p:sp>
        <p:sp>
          <p:nvSpPr>
            <p:cNvPr name="Freeform 22" id="22"/>
            <p:cNvSpPr/>
            <p:nvPr/>
          </p:nvSpPr>
          <p:spPr>
            <a:xfrm flipH="false" flipV="false" rot="0">
              <a:off x="0" y="0"/>
              <a:ext cx="13627100" cy="3695446"/>
            </a:xfrm>
            <a:custGeom>
              <a:avLst/>
              <a:gdLst/>
              <a:ahLst/>
              <a:cxnLst/>
              <a:rect r="r" b="b" t="t" l="l"/>
              <a:pathLst>
                <a:path h="3695446" w="13627100">
                  <a:moveTo>
                    <a:pt x="0" y="626491"/>
                  </a:moveTo>
                  <a:cubicBezTo>
                    <a:pt x="0" y="280416"/>
                    <a:pt x="282321" y="0"/>
                    <a:pt x="630301" y="0"/>
                  </a:cubicBezTo>
                  <a:lnTo>
                    <a:pt x="12996672" y="0"/>
                  </a:lnTo>
                  <a:lnTo>
                    <a:pt x="12996672" y="15875"/>
                  </a:lnTo>
                  <a:lnTo>
                    <a:pt x="12996672" y="0"/>
                  </a:lnTo>
                  <a:cubicBezTo>
                    <a:pt x="13344779" y="0"/>
                    <a:pt x="13627100" y="280416"/>
                    <a:pt x="13627100" y="626491"/>
                  </a:cubicBezTo>
                  <a:lnTo>
                    <a:pt x="13611225" y="626491"/>
                  </a:lnTo>
                  <a:lnTo>
                    <a:pt x="13627100" y="626491"/>
                  </a:lnTo>
                  <a:lnTo>
                    <a:pt x="13627100" y="3068955"/>
                  </a:lnTo>
                  <a:lnTo>
                    <a:pt x="13611225" y="3068955"/>
                  </a:lnTo>
                  <a:lnTo>
                    <a:pt x="13627100" y="3068955"/>
                  </a:lnTo>
                  <a:cubicBezTo>
                    <a:pt x="13627100" y="3415030"/>
                    <a:pt x="13344779" y="3695446"/>
                    <a:pt x="12996799" y="3695446"/>
                  </a:cubicBezTo>
                  <a:lnTo>
                    <a:pt x="12996799" y="3679571"/>
                  </a:lnTo>
                  <a:lnTo>
                    <a:pt x="12996799" y="3695446"/>
                  </a:lnTo>
                  <a:lnTo>
                    <a:pt x="630301" y="3695446"/>
                  </a:lnTo>
                  <a:lnTo>
                    <a:pt x="630301" y="3679571"/>
                  </a:lnTo>
                  <a:lnTo>
                    <a:pt x="630301" y="3695446"/>
                  </a:lnTo>
                  <a:cubicBezTo>
                    <a:pt x="282321" y="3695446"/>
                    <a:pt x="0" y="3415030"/>
                    <a:pt x="0" y="3068955"/>
                  </a:cubicBezTo>
                  <a:lnTo>
                    <a:pt x="0" y="626491"/>
                  </a:lnTo>
                  <a:lnTo>
                    <a:pt x="15875" y="626491"/>
                  </a:lnTo>
                  <a:lnTo>
                    <a:pt x="0" y="626491"/>
                  </a:lnTo>
                  <a:moveTo>
                    <a:pt x="31750" y="626491"/>
                  </a:moveTo>
                  <a:lnTo>
                    <a:pt x="31750" y="3068955"/>
                  </a:lnTo>
                  <a:lnTo>
                    <a:pt x="15875" y="3068955"/>
                  </a:lnTo>
                  <a:lnTo>
                    <a:pt x="31750" y="3068955"/>
                  </a:lnTo>
                  <a:cubicBezTo>
                    <a:pt x="31750" y="3397377"/>
                    <a:pt x="299720" y="3663696"/>
                    <a:pt x="630301" y="3663696"/>
                  </a:cubicBezTo>
                  <a:lnTo>
                    <a:pt x="12996672" y="3663696"/>
                  </a:lnTo>
                  <a:cubicBezTo>
                    <a:pt x="13327380" y="3663696"/>
                    <a:pt x="13595223" y="3397377"/>
                    <a:pt x="13595223" y="3068955"/>
                  </a:cubicBezTo>
                  <a:lnTo>
                    <a:pt x="13595223" y="626491"/>
                  </a:lnTo>
                  <a:cubicBezTo>
                    <a:pt x="13595223" y="298069"/>
                    <a:pt x="13327253" y="31750"/>
                    <a:pt x="12996672" y="31750"/>
                  </a:cubicBezTo>
                  <a:lnTo>
                    <a:pt x="630301" y="31750"/>
                  </a:lnTo>
                  <a:lnTo>
                    <a:pt x="630301" y="15875"/>
                  </a:lnTo>
                  <a:lnTo>
                    <a:pt x="630301" y="31750"/>
                  </a:lnTo>
                  <a:cubicBezTo>
                    <a:pt x="299720" y="31750"/>
                    <a:pt x="31750" y="298069"/>
                    <a:pt x="31750" y="626491"/>
                  </a:cubicBezTo>
                  <a:close/>
                </a:path>
              </a:pathLst>
            </a:custGeom>
            <a:solidFill>
              <a:srgbClr val="FFFFFF"/>
            </a:solidFill>
          </p:spPr>
        </p:sp>
      </p:grpSp>
      <p:grpSp>
        <p:nvGrpSpPr>
          <p:cNvPr name="Group 23" id="23"/>
          <p:cNvGrpSpPr/>
          <p:nvPr/>
        </p:nvGrpSpPr>
        <p:grpSpPr>
          <a:xfrm rot="0">
            <a:off x="7235024" y="3945416"/>
            <a:ext cx="9952053" cy="2503322"/>
            <a:chOff x="0" y="0"/>
            <a:chExt cx="13269404" cy="3337762"/>
          </a:xfrm>
        </p:grpSpPr>
        <p:sp>
          <p:nvSpPr>
            <p:cNvPr name="Freeform 24" id="24"/>
            <p:cNvSpPr/>
            <p:nvPr/>
          </p:nvSpPr>
          <p:spPr>
            <a:xfrm flipH="false" flipV="false" rot="0">
              <a:off x="0" y="0"/>
              <a:ext cx="13269404" cy="3337762"/>
            </a:xfrm>
            <a:custGeom>
              <a:avLst/>
              <a:gdLst/>
              <a:ahLst/>
              <a:cxnLst/>
              <a:rect r="r" b="b" t="t" l="l"/>
              <a:pathLst>
                <a:path h="3337762" w="13269404">
                  <a:moveTo>
                    <a:pt x="0" y="0"/>
                  </a:moveTo>
                  <a:lnTo>
                    <a:pt x="13269404" y="0"/>
                  </a:lnTo>
                  <a:lnTo>
                    <a:pt x="13269404" y="3337762"/>
                  </a:lnTo>
                  <a:lnTo>
                    <a:pt x="0" y="3337762"/>
                  </a:lnTo>
                  <a:close/>
                </a:path>
              </a:pathLst>
            </a:custGeom>
            <a:solidFill>
              <a:srgbClr val="000000">
                <a:alpha val="0"/>
              </a:srgbClr>
            </a:solidFill>
          </p:spPr>
        </p:sp>
        <p:sp>
          <p:nvSpPr>
            <p:cNvPr name="TextBox 25" id="25"/>
            <p:cNvSpPr txBox="true"/>
            <p:nvPr/>
          </p:nvSpPr>
          <p:spPr>
            <a:xfrm>
              <a:off x="0" y="-38100"/>
              <a:ext cx="13269404" cy="3375862"/>
            </a:xfrm>
            <a:prstGeom prst="rect">
              <a:avLst/>
            </a:prstGeom>
          </p:spPr>
          <p:txBody>
            <a:bodyPr anchor="ctr" rtlCol="false" tIns="0" lIns="0" bIns="0" rIns="0"/>
            <a:lstStyle/>
            <a:p>
              <a:pPr algn="l">
                <a:lnSpc>
                  <a:spcPts val="4212"/>
                </a:lnSpc>
              </a:pPr>
              <a:r>
                <a:rPr lang="en-US" sz="3900">
                  <a:solidFill>
                    <a:srgbClr val="FFFFFF"/>
                  </a:solidFill>
                  <a:latin typeface="Calibri (MS)"/>
                  <a:ea typeface="Calibri (MS)"/>
                  <a:cs typeface="Calibri (MS)"/>
                  <a:sym typeface="Calibri (MS)"/>
                </a:rPr>
                <a:t>There is scope for further research in this particular investigation being using metrics which would detail the contribution of the internet to the gdp of a country. </a:t>
              </a:r>
            </a:p>
          </p:txBody>
        </p:sp>
      </p:grpSp>
      <p:grpSp>
        <p:nvGrpSpPr>
          <p:cNvPr name="Group 26" id="26"/>
          <p:cNvGrpSpPr/>
          <p:nvPr/>
        </p:nvGrpSpPr>
        <p:grpSpPr>
          <a:xfrm rot="0">
            <a:off x="7100888" y="6671383"/>
            <a:ext cx="10220325" cy="2771594"/>
            <a:chOff x="0" y="0"/>
            <a:chExt cx="13627100" cy="3695458"/>
          </a:xfrm>
        </p:grpSpPr>
        <p:sp>
          <p:nvSpPr>
            <p:cNvPr name="Freeform 27" id="27"/>
            <p:cNvSpPr/>
            <p:nvPr/>
          </p:nvSpPr>
          <p:spPr>
            <a:xfrm flipH="false" flipV="false" rot="0">
              <a:off x="15875" y="15875"/>
              <a:ext cx="13595223" cy="3663696"/>
            </a:xfrm>
            <a:custGeom>
              <a:avLst/>
              <a:gdLst/>
              <a:ahLst/>
              <a:cxnLst/>
              <a:rect r="r" b="b" t="t" l="l"/>
              <a:pathLst>
                <a:path h="3663696" w="13595223">
                  <a:moveTo>
                    <a:pt x="0" y="610616"/>
                  </a:moveTo>
                  <a:cubicBezTo>
                    <a:pt x="0" y="273431"/>
                    <a:pt x="275082" y="0"/>
                    <a:pt x="614426" y="0"/>
                  </a:cubicBezTo>
                  <a:lnTo>
                    <a:pt x="12980797" y="0"/>
                  </a:lnTo>
                  <a:cubicBezTo>
                    <a:pt x="13320140" y="0"/>
                    <a:pt x="13595223" y="273431"/>
                    <a:pt x="13595223" y="610616"/>
                  </a:cubicBezTo>
                  <a:lnTo>
                    <a:pt x="13595223" y="3053080"/>
                  </a:lnTo>
                  <a:cubicBezTo>
                    <a:pt x="13595223" y="3390265"/>
                    <a:pt x="13320140" y="3663696"/>
                    <a:pt x="12980797" y="3663696"/>
                  </a:cubicBezTo>
                  <a:lnTo>
                    <a:pt x="614426" y="3663696"/>
                  </a:lnTo>
                  <a:cubicBezTo>
                    <a:pt x="275082" y="3663696"/>
                    <a:pt x="0" y="3390265"/>
                    <a:pt x="0" y="3053080"/>
                  </a:cubicBezTo>
                  <a:close/>
                </a:path>
              </a:pathLst>
            </a:custGeom>
            <a:solidFill>
              <a:srgbClr val="64A737"/>
            </a:solidFill>
          </p:spPr>
        </p:sp>
        <p:sp>
          <p:nvSpPr>
            <p:cNvPr name="Freeform 28" id="28"/>
            <p:cNvSpPr/>
            <p:nvPr/>
          </p:nvSpPr>
          <p:spPr>
            <a:xfrm flipH="false" flipV="false" rot="0">
              <a:off x="0" y="0"/>
              <a:ext cx="13627100" cy="3695446"/>
            </a:xfrm>
            <a:custGeom>
              <a:avLst/>
              <a:gdLst/>
              <a:ahLst/>
              <a:cxnLst/>
              <a:rect r="r" b="b" t="t" l="l"/>
              <a:pathLst>
                <a:path h="3695446" w="13627100">
                  <a:moveTo>
                    <a:pt x="0" y="626491"/>
                  </a:moveTo>
                  <a:cubicBezTo>
                    <a:pt x="0" y="280416"/>
                    <a:pt x="282321" y="0"/>
                    <a:pt x="630301" y="0"/>
                  </a:cubicBezTo>
                  <a:lnTo>
                    <a:pt x="12996672" y="0"/>
                  </a:lnTo>
                  <a:lnTo>
                    <a:pt x="12996672" y="15875"/>
                  </a:lnTo>
                  <a:lnTo>
                    <a:pt x="12996672" y="0"/>
                  </a:lnTo>
                  <a:cubicBezTo>
                    <a:pt x="13344779" y="0"/>
                    <a:pt x="13627100" y="280416"/>
                    <a:pt x="13627100" y="626491"/>
                  </a:cubicBezTo>
                  <a:lnTo>
                    <a:pt x="13611225" y="626491"/>
                  </a:lnTo>
                  <a:lnTo>
                    <a:pt x="13627100" y="626491"/>
                  </a:lnTo>
                  <a:lnTo>
                    <a:pt x="13627100" y="3068955"/>
                  </a:lnTo>
                  <a:lnTo>
                    <a:pt x="13611225" y="3068955"/>
                  </a:lnTo>
                  <a:lnTo>
                    <a:pt x="13627100" y="3068955"/>
                  </a:lnTo>
                  <a:cubicBezTo>
                    <a:pt x="13627100" y="3415030"/>
                    <a:pt x="13344779" y="3695446"/>
                    <a:pt x="12996799" y="3695446"/>
                  </a:cubicBezTo>
                  <a:lnTo>
                    <a:pt x="12996799" y="3679571"/>
                  </a:lnTo>
                  <a:lnTo>
                    <a:pt x="12996799" y="3695446"/>
                  </a:lnTo>
                  <a:lnTo>
                    <a:pt x="630301" y="3695446"/>
                  </a:lnTo>
                  <a:lnTo>
                    <a:pt x="630301" y="3679571"/>
                  </a:lnTo>
                  <a:lnTo>
                    <a:pt x="630301" y="3695446"/>
                  </a:lnTo>
                  <a:cubicBezTo>
                    <a:pt x="282321" y="3695446"/>
                    <a:pt x="0" y="3415030"/>
                    <a:pt x="0" y="3068955"/>
                  </a:cubicBezTo>
                  <a:lnTo>
                    <a:pt x="0" y="626491"/>
                  </a:lnTo>
                  <a:lnTo>
                    <a:pt x="15875" y="626491"/>
                  </a:lnTo>
                  <a:lnTo>
                    <a:pt x="0" y="626491"/>
                  </a:lnTo>
                  <a:moveTo>
                    <a:pt x="31750" y="626491"/>
                  </a:moveTo>
                  <a:lnTo>
                    <a:pt x="31750" y="3068955"/>
                  </a:lnTo>
                  <a:lnTo>
                    <a:pt x="15875" y="3068955"/>
                  </a:lnTo>
                  <a:lnTo>
                    <a:pt x="31750" y="3068955"/>
                  </a:lnTo>
                  <a:cubicBezTo>
                    <a:pt x="31750" y="3397377"/>
                    <a:pt x="299720" y="3663696"/>
                    <a:pt x="630301" y="3663696"/>
                  </a:cubicBezTo>
                  <a:lnTo>
                    <a:pt x="12996672" y="3663696"/>
                  </a:lnTo>
                  <a:cubicBezTo>
                    <a:pt x="13327380" y="3663696"/>
                    <a:pt x="13595223" y="3397377"/>
                    <a:pt x="13595223" y="3068955"/>
                  </a:cubicBezTo>
                  <a:lnTo>
                    <a:pt x="13595223" y="626491"/>
                  </a:lnTo>
                  <a:cubicBezTo>
                    <a:pt x="13595223" y="298069"/>
                    <a:pt x="13327253" y="31750"/>
                    <a:pt x="12996672" y="31750"/>
                  </a:cubicBezTo>
                  <a:lnTo>
                    <a:pt x="630301" y="31750"/>
                  </a:lnTo>
                  <a:lnTo>
                    <a:pt x="630301" y="15875"/>
                  </a:lnTo>
                  <a:lnTo>
                    <a:pt x="630301" y="31750"/>
                  </a:lnTo>
                  <a:cubicBezTo>
                    <a:pt x="299720" y="31750"/>
                    <a:pt x="31750" y="298069"/>
                    <a:pt x="31750" y="626491"/>
                  </a:cubicBezTo>
                  <a:close/>
                </a:path>
              </a:pathLst>
            </a:custGeom>
            <a:solidFill>
              <a:srgbClr val="FFFFFF"/>
            </a:solidFill>
          </p:spPr>
        </p:sp>
      </p:grpSp>
      <p:grpSp>
        <p:nvGrpSpPr>
          <p:cNvPr name="Group 29" id="29"/>
          <p:cNvGrpSpPr/>
          <p:nvPr/>
        </p:nvGrpSpPr>
        <p:grpSpPr>
          <a:xfrm rot="0">
            <a:off x="7235024" y="6805519"/>
            <a:ext cx="9952053" cy="2503322"/>
            <a:chOff x="0" y="0"/>
            <a:chExt cx="13269404" cy="3337762"/>
          </a:xfrm>
        </p:grpSpPr>
        <p:sp>
          <p:nvSpPr>
            <p:cNvPr name="Freeform 30" id="30"/>
            <p:cNvSpPr/>
            <p:nvPr/>
          </p:nvSpPr>
          <p:spPr>
            <a:xfrm flipH="false" flipV="false" rot="0">
              <a:off x="0" y="0"/>
              <a:ext cx="13269404" cy="3337762"/>
            </a:xfrm>
            <a:custGeom>
              <a:avLst/>
              <a:gdLst/>
              <a:ahLst/>
              <a:cxnLst/>
              <a:rect r="r" b="b" t="t" l="l"/>
              <a:pathLst>
                <a:path h="3337762" w="13269404">
                  <a:moveTo>
                    <a:pt x="0" y="0"/>
                  </a:moveTo>
                  <a:lnTo>
                    <a:pt x="13269404" y="0"/>
                  </a:lnTo>
                  <a:lnTo>
                    <a:pt x="13269404" y="3337762"/>
                  </a:lnTo>
                  <a:lnTo>
                    <a:pt x="0" y="3337762"/>
                  </a:lnTo>
                  <a:close/>
                </a:path>
              </a:pathLst>
            </a:custGeom>
            <a:solidFill>
              <a:srgbClr val="000000">
                <a:alpha val="0"/>
              </a:srgbClr>
            </a:solidFill>
          </p:spPr>
        </p:sp>
        <p:sp>
          <p:nvSpPr>
            <p:cNvPr name="TextBox 31" id="31"/>
            <p:cNvSpPr txBox="true"/>
            <p:nvPr/>
          </p:nvSpPr>
          <p:spPr>
            <a:xfrm>
              <a:off x="0" y="-38100"/>
              <a:ext cx="13269404" cy="3375862"/>
            </a:xfrm>
            <a:prstGeom prst="rect">
              <a:avLst/>
            </a:prstGeom>
          </p:spPr>
          <p:txBody>
            <a:bodyPr anchor="ctr" rtlCol="false" tIns="0" lIns="0" bIns="0" rIns="0"/>
            <a:lstStyle/>
            <a:p>
              <a:pPr algn="l">
                <a:lnSpc>
                  <a:spcPts val="4212"/>
                </a:lnSpc>
              </a:pPr>
              <a:r>
                <a:rPr lang="en-US" sz="3900">
                  <a:solidFill>
                    <a:srgbClr val="FFFFFF"/>
                  </a:solidFill>
                  <a:latin typeface="Calibri (MS)"/>
                  <a:ea typeface="Calibri (MS)"/>
                  <a:cs typeface="Calibri (MS)"/>
                  <a:sym typeface="Calibri (MS)"/>
                </a:rPr>
                <a:t>We should also be looking at influence of the internet in other sectors such as education (eg Literacy Rate) </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4762" y="9601200"/>
            <a:ext cx="18283238" cy="685800"/>
            <a:chOff x="0" y="0"/>
            <a:chExt cx="24377650" cy="914400"/>
          </a:xfrm>
        </p:grpSpPr>
        <p:sp>
          <p:nvSpPr>
            <p:cNvPr name="Freeform 8" id="8"/>
            <p:cNvSpPr/>
            <p:nvPr/>
          </p:nvSpPr>
          <p:spPr>
            <a:xfrm flipH="false" flipV="false" rot="0">
              <a:off x="0" y="0"/>
              <a:ext cx="24377650" cy="914400"/>
            </a:xfrm>
            <a:custGeom>
              <a:avLst/>
              <a:gdLst/>
              <a:ahLst/>
              <a:cxnLst/>
              <a:rect r="r" b="b" t="t" l="l"/>
              <a:pathLst>
                <a:path h="914400" w="24377650">
                  <a:moveTo>
                    <a:pt x="0" y="0"/>
                  </a:moveTo>
                  <a:lnTo>
                    <a:pt x="24377650" y="0"/>
                  </a:lnTo>
                  <a:lnTo>
                    <a:pt x="24377650" y="914400"/>
                  </a:lnTo>
                  <a:lnTo>
                    <a:pt x="0" y="914400"/>
                  </a:lnTo>
                  <a:close/>
                </a:path>
              </a:pathLst>
            </a:custGeom>
            <a:solidFill>
              <a:srgbClr val="63A537"/>
            </a:solidFill>
          </p:spPr>
        </p:sp>
      </p:grpSp>
      <p:grpSp>
        <p:nvGrpSpPr>
          <p:cNvPr name="Group 9" id="9"/>
          <p:cNvGrpSpPr/>
          <p:nvPr/>
        </p:nvGrpSpPr>
        <p:grpSpPr>
          <a:xfrm rot="0">
            <a:off x="22" y="9501474"/>
            <a:ext cx="18283238" cy="96012"/>
            <a:chOff x="0" y="0"/>
            <a:chExt cx="24377650" cy="128016"/>
          </a:xfrm>
        </p:grpSpPr>
        <p:sp>
          <p:nvSpPr>
            <p:cNvPr name="Freeform 10" id="10"/>
            <p:cNvSpPr/>
            <p:nvPr/>
          </p:nvSpPr>
          <p:spPr>
            <a:xfrm flipH="false" flipV="false" rot="0">
              <a:off x="0" y="0"/>
              <a:ext cx="24377650" cy="128016"/>
            </a:xfrm>
            <a:custGeom>
              <a:avLst/>
              <a:gdLst/>
              <a:ahLst/>
              <a:cxnLst/>
              <a:rect r="r" b="b" t="t" l="l"/>
              <a:pathLst>
                <a:path h="128016" w="24377650">
                  <a:moveTo>
                    <a:pt x="0" y="0"/>
                  </a:moveTo>
                  <a:lnTo>
                    <a:pt x="24377650" y="0"/>
                  </a:lnTo>
                  <a:lnTo>
                    <a:pt x="24377650" y="128016"/>
                  </a:lnTo>
                  <a:lnTo>
                    <a:pt x="0" y="128016"/>
                  </a:lnTo>
                  <a:close/>
                </a:path>
              </a:pathLst>
            </a:custGeom>
            <a:solidFill>
              <a:srgbClr val="99CB38"/>
            </a:solidFill>
          </p:spPr>
        </p:sp>
      </p:grpSp>
      <p:sp>
        <p:nvSpPr>
          <p:cNvPr name="AutoShape 11" id="11"/>
          <p:cNvSpPr/>
          <p:nvPr/>
        </p:nvSpPr>
        <p:spPr>
          <a:xfrm rot="2209">
            <a:off x="1806723" y="6515100"/>
            <a:ext cx="14822808" cy="0"/>
          </a:xfrm>
          <a:prstGeom prst="line">
            <a:avLst/>
          </a:prstGeom>
          <a:ln cap="rnd" w="9525">
            <a:solidFill>
              <a:srgbClr val="000000"/>
            </a:solidFill>
            <a:prstDash val="solid"/>
            <a:headEnd type="none" len="sm" w="sm"/>
            <a:tailEnd type="none" len="sm" w="sm"/>
          </a:ln>
        </p:spPr>
      </p:sp>
      <p:grpSp>
        <p:nvGrpSpPr>
          <p:cNvPr name="Group 12" id="12"/>
          <p:cNvGrpSpPr/>
          <p:nvPr/>
        </p:nvGrpSpPr>
        <p:grpSpPr>
          <a:xfrm rot="0">
            <a:off x="7934631" y="958646"/>
            <a:ext cx="9379976" cy="5529022"/>
            <a:chOff x="0" y="0"/>
            <a:chExt cx="12506634" cy="7372030"/>
          </a:xfrm>
        </p:grpSpPr>
        <p:sp>
          <p:nvSpPr>
            <p:cNvPr name="Freeform 13" id="13"/>
            <p:cNvSpPr/>
            <p:nvPr/>
          </p:nvSpPr>
          <p:spPr>
            <a:xfrm flipH="false" flipV="false" rot="0">
              <a:off x="0" y="0"/>
              <a:ext cx="12506634" cy="7372030"/>
            </a:xfrm>
            <a:custGeom>
              <a:avLst/>
              <a:gdLst/>
              <a:ahLst/>
              <a:cxnLst/>
              <a:rect r="r" b="b" t="t" l="l"/>
              <a:pathLst>
                <a:path h="7372030" w="12506634">
                  <a:moveTo>
                    <a:pt x="0" y="0"/>
                  </a:moveTo>
                  <a:lnTo>
                    <a:pt x="12506634" y="0"/>
                  </a:lnTo>
                  <a:lnTo>
                    <a:pt x="12506634" y="7372030"/>
                  </a:lnTo>
                  <a:lnTo>
                    <a:pt x="0" y="7372030"/>
                  </a:lnTo>
                  <a:close/>
                </a:path>
              </a:pathLst>
            </a:custGeom>
            <a:solidFill>
              <a:srgbClr val="000000">
                <a:alpha val="0"/>
              </a:srgbClr>
            </a:solidFill>
          </p:spPr>
        </p:sp>
        <p:sp>
          <p:nvSpPr>
            <p:cNvPr name="TextBox 14" id="14"/>
            <p:cNvSpPr txBox="true"/>
            <p:nvPr/>
          </p:nvSpPr>
          <p:spPr>
            <a:xfrm>
              <a:off x="0" y="-38100"/>
              <a:ext cx="12506634" cy="7410130"/>
            </a:xfrm>
            <a:prstGeom prst="rect">
              <a:avLst/>
            </a:prstGeom>
          </p:spPr>
          <p:txBody>
            <a:bodyPr anchor="b" rtlCol="false" tIns="0" lIns="0" bIns="0" rIns="0"/>
            <a:lstStyle/>
            <a:p>
              <a:pPr algn="l">
                <a:lnSpc>
                  <a:spcPts val="12240"/>
                </a:lnSpc>
              </a:pPr>
              <a:r>
                <a:rPr lang="en-US" sz="12000" spc="-75">
                  <a:solidFill>
                    <a:srgbClr val="262626"/>
                  </a:solidFill>
                  <a:latin typeface="Calibri (MS) Light"/>
                  <a:ea typeface="Calibri (MS) Light"/>
                  <a:cs typeface="Calibri (MS) Light"/>
                  <a:sym typeface="Calibri (MS) Light"/>
                </a:rPr>
                <a:t>THANK YOU </a:t>
              </a:r>
            </a:p>
          </p:txBody>
        </p:sp>
      </p:grpSp>
      <p:sp>
        <p:nvSpPr>
          <p:cNvPr name="Freeform 15" id="15" descr="Smiling Face with No Fill"/>
          <p:cNvSpPr/>
          <p:nvPr/>
        </p:nvSpPr>
        <p:spPr>
          <a:xfrm flipH="false" flipV="false" rot="0">
            <a:off x="950998" y="1745294"/>
            <a:ext cx="6001973" cy="6001973"/>
          </a:xfrm>
          <a:custGeom>
            <a:avLst/>
            <a:gdLst/>
            <a:ahLst/>
            <a:cxnLst/>
            <a:rect r="r" b="b" t="t" l="l"/>
            <a:pathLst>
              <a:path h="6001973" w="6001973">
                <a:moveTo>
                  <a:pt x="0" y="0"/>
                </a:moveTo>
                <a:lnTo>
                  <a:pt x="6001973" y="0"/>
                </a:lnTo>
                <a:lnTo>
                  <a:pt x="6001973" y="6001972"/>
                </a:lnTo>
                <a:lnTo>
                  <a:pt x="0" y="600197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16" id="16"/>
          <p:cNvSpPr/>
          <p:nvPr/>
        </p:nvSpPr>
        <p:spPr>
          <a:xfrm rot="3868">
            <a:off x="8165841" y="6515100"/>
            <a:ext cx="8463691" cy="0"/>
          </a:xfrm>
          <a:prstGeom prst="line">
            <a:avLst/>
          </a:prstGeom>
          <a:ln cap="rnd" w="9525">
            <a:solidFill>
              <a:srgbClr val="455F51"/>
            </a:solidFill>
            <a:prstDash val="solid"/>
            <a:headEnd type="none" len="sm" w="sm"/>
            <a:tailEnd type="none" len="sm" w="sm"/>
          </a:ln>
        </p:spPr>
      </p:sp>
      <p:grpSp>
        <p:nvGrpSpPr>
          <p:cNvPr name="Group 17" id="17"/>
          <p:cNvGrpSpPr/>
          <p:nvPr/>
        </p:nvGrpSpPr>
        <p:grpSpPr>
          <a:xfrm rot="0">
            <a:off x="22" y="9501474"/>
            <a:ext cx="18287978" cy="99726"/>
            <a:chOff x="0" y="0"/>
            <a:chExt cx="24383970" cy="132968"/>
          </a:xfrm>
        </p:grpSpPr>
        <p:sp>
          <p:nvSpPr>
            <p:cNvPr name="Freeform 18" id="18"/>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grpSp>
        <p:nvGrpSpPr>
          <p:cNvPr name="Group 19" id="19"/>
          <p:cNvGrpSpPr/>
          <p:nvPr/>
        </p:nvGrpSpPr>
        <p:grpSpPr>
          <a:xfrm rot="0">
            <a:off x="1" y="9601200"/>
            <a:ext cx="18288000" cy="685800"/>
            <a:chOff x="0" y="0"/>
            <a:chExt cx="24384000" cy="914400"/>
          </a:xfrm>
        </p:grpSpPr>
        <p:sp>
          <p:nvSpPr>
            <p:cNvPr name="Freeform 20" id="20"/>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1645920" y="429904"/>
            <a:ext cx="15087600" cy="2176135"/>
            <a:chOff x="0" y="0"/>
            <a:chExt cx="20116800" cy="2901514"/>
          </a:xfrm>
        </p:grpSpPr>
        <p:sp>
          <p:nvSpPr>
            <p:cNvPr name="Freeform 8" id="8"/>
            <p:cNvSpPr/>
            <p:nvPr/>
          </p:nvSpPr>
          <p:spPr>
            <a:xfrm flipH="false" flipV="false" rot="0">
              <a:off x="0" y="0"/>
              <a:ext cx="20116800" cy="2901514"/>
            </a:xfrm>
            <a:custGeom>
              <a:avLst/>
              <a:gdLst/>
              <a:ahLst/>
              <a:cxnLst/>
              <a:rect r="r" b="b" t="t" l="l"/>
              <a:pathLst>
                <a:path h="2901514" w="20116800">
                  <a:moveTo>
                    <a:pt x="0" y="0"/>
                  </a:moveTo>
                  <a:lnTo>
                    <a:pt x="20116800" y="0"/>
                  </a:lnTo>
                  <a:lnTo>
                    <a:pt x="20116800" y="2901514"/>
                  </a:lnTo>
                  <a:lnTo>
                    <a:pt x="0" y="2901514"/>
                  </a:lnTo>
                  <a:close/>
                </a:path>
              </a:pathLst>
            </a:custGeom>
            <a:solidFill>
              <a:srgbClr val="000000">
                <a:alpha val="0"/>
              </a:srgbClr>
            </a:solidFill>
          </p:spPr>
        </p:sp>
        <p:sp>
          <p:nvSpPr>
            <p:cNvPr name="TextBox 9" id="9"/>
            <p:cNvSpPr txBox="true"/>
            <p:nvPr/>
          </p:nvSpPr>
          <p:spPr>
            <a:xfrm>
              <a:off x="0" y="-19050"/>
              <a:ext cx="20116800" cy="2920564"/>
            </a:xfrm>
            <a:prstGeom prst="rect">
              <a:avLst/>
            </a:prstGeom>
          </p:spPr>
          <p:txBody>
            <a:bodyPr anchor="b" rtlCol="false" tIns="0" lIns="0" bIns="0" rIns="0"/>
            <a:lstStyle/>
            <a:p>
              <a:pPr algn="l">
                <a:lnSpc>
                  <a:spcPts val="7344"/>
                </a:lnSpc>
              </a:pPr>
              <a:r>
                <a:rPr lang="en-US" sz="7200" spc="-74">
                  <a:solidFill>
                    <a:srgbClr val="404040"/>
                  </a:solidFill>
                  <a:latin typeface="Calibri (MS) Light"/>
                  <a:ea typeface="Calibri (MS) Light"/>
                  <a:cs typeface="Calibri (MS) Light"/>
                  <a:sym typeface="Calibri (MS) Light"/>
                </a:rPr>
                <a:t>INTRODUCTION</a:t>
              </a:r>
            </a:p>
          </p:txBody>
        </p:sp>
      </p:grpSp>
      <p:grpSp>
        <p:nvGrpSpPr>
          <p:cNvPr name="Group 10" id="10"/>
          <p:cNvGrpSpPr/>
          <p:nvPr/>
        </p:nvGrpSpPr>
        <p:grpSpPr>
          <a:xfrm rot="0">
            <a:off x="1645920" y="2768601"/>
            <a:ext cx="15087600" cy="6035040"/>
            <a:chOff x="0" y="0"/>
            <a:chExt cx="20116800" cy="8046720"/>
          </a:xfrm>
        </p:grpSpPr>
        <p:sp>
          <p:nvSpPr>
            <p:cNvPr name="Freeform 11" id="11"/>
            <p:cNvSpPr/>
            <p:nvPr/>
          </p:nvSpPr>
          <p:spPr>
            <a:xfrm flipH="false" flipV="false" rot="0">
              <a:off x="0" y="0"/>
              <a:ext cx="20116800" cy="8046720"/>
            </a:xfrm>
            <a:custGeom>
              <a:avLst/>
              <a:gdLst/>
              <a:ahLst/>
              <a:cxnLst/>
              <a:rect r="r" b="b" t="t" l="l"/>
              <a:pathLst>
                <a:path h="8046720" w="20116800">
                  <a:moveTo>
                    <a:pt x="0" y="0"/>
                  </a:moveTo>
                  <a:lnTo>
                    <a:pt x="20116800" y="0"/>
                  </a:lnTo>
                  <a:lnTo>
                    <a:pt x="20116800" y="8046720"/>
                  </a:lnTo>
                  <a:lnTo>
                    <a:pt x="0" y="8046720"/>
                  </a:lnTo>
                  <a:close/>
                </a:path>
              </a:pathLst>
            </a:custGeom>
            <a:solidFill>
              <a:srgbClr val="000000">
                <a:alpha val="0"/>
              </a:srgbClr>
            </a:solidFill>
          </p:spPr>
        </p:sp>
        <p:sp>
          <p:nvSpPr>
            <p:cNvPr name="TextBox 12" id="12"/>
            <p:cNvSpPr txBox="true"/>
            <p:nvPr/>
          </p:nvSpPr>
          <p:spPr>
            <a:xfrm>
              <a:off x="0" y="-28575"/>
              <a:ext cx="20116800" cy="8075295"/>
            </a:xfrm>
            <a:prstGeom prst="rect">
              <a:avLst/>
            </a:prstGeom>
          </p:spPr>
          <p:txBody>
            <a:bodyPr anchor="t" rtlCol="false" tIns="0" lIns="0" bIns="0" rIns="0"/>
            <a:lstStyle/>
            <a:p>
              <a:pPr algn="just" marL="542925" indent="-271462" lvl="1">
                <a:lnSpc>
                  <a:spcPts val="3240"/>
                </a:lnSpc>
                <a:buFont typeface="Arial"/>
                <a:buChar char="•"/>
              </a:pPr>
              <a:r>
                <a:rPr lang="en-US" sz="3000">
                  <a:solidFill>
                    <a:srgbClr val="404040"/>
                  </a:solidFill>
                  <a:latin typeface="Calibri (MS)"/>
                  <a:ea typeface="Calibri (MS)"/>
                  <a:cs typeface="Calibri (MS)"/>
                  <a:sym typeface="Calibri (MS)"/>
                </a:rPr>
                <a:t>The internet is changing the way we work, socialize, create and share information, and organize the flow of people, ideas and things around the globe. Yet the magnitude of this transformation seems underappreciated. </a:t>
              </a:r>
            </a:p>
            <a:p>
              <a:pPr algn="just" marL="542925" indent="-271462" lvl="1">
                <a:lnSpc>
                  <a:spcPts val="3240"/>
                </a:lnSpc>
                <a:buFont typeface="Arial"/>
                <a:buChar char="•"/>
              </a:pPr>
              <a:r>
                <a:rPr lang="en-US" sz="3000">
                  <a:solidFill>
                    <a:srgbClr val="333333"/>
                  </a:solidFill>
                  <a:latin typeface="Calibri (MS)"/>
                  <a:ea typeface="Calibri (MS)"/>
                  <a:cs typeface="Calibri (MS)"/>
                  <a:sym typeface="Calibri (MS)"/>
                </a:rPr>
                <a:t>The world before the internet was very different from today. Over the past 40 years, there has been a steady rise in key economic development indicators across much of the developing world. GDP growth has coincided, among other things, with rapid expansion of internet connectivity, which picked up in the 1990s.</a:t>
              </a:r>
            </a:p>
            <a:p>
              <a:pPr algn="just" marL="542925" indent="-271462" lvl="1">
                <a:lnSpc>
                  <a:spcPts val="3240"/>
                </a:lnSpc>
                <a:buFont typeface="Arial"/>
                <a:buChar char="•"/>
              </a:pPr>
              <a:r>
                <a:rPr lang="en-US" sz="3000">
                  <a:solidFill>
                    <a:srgbClr val="404040"/>
                  </a:solidFill>
                  <a:latin typeface="Calibri (MS)"/>
                  <a:ea typeface="Calibri (MS)"/>
                  <a:cs typeface="Calibri (MS)"/>
                  <a:sym typeface="Calibri (MS)"/>
                </a:rPr>
                <a:t>Leveraging data visualization tools like Tableau, we have analyzed various facets of internet usage.</a:t>
              </a:r>
            </a:p>
            <a:p>
              <a:pPr algn="l" marL="542925" indent="-271462" lvl="1">
                <a:lnSpc>
                  <a:spcPts val="3240"/>
                </a:lnSpc>
                <a:buFont typeface="Arial"/>
                <a:buChar char="•"/>
              </a:pPr>
              <a:r>
                <a:rPr lang="en-US" sz="3000">
                  <a:solidFill>
                    <a:srgbClr val="404040"/>
                  </a:solidFill>
                  <a:latin typeface="Calibri (MS)"/>
                  <a:ea typeface="Calibri (MS)"/>
                  <a:cs typeface="Calibri (MS)"/>
                  <a:sym typeface="Calibri (MS)"/>
                </a:rPr>
                <a:t> </a:t>
              </a:r>
            </a:p>
            <a:p>
              <a:pPr algn="l" marL="542925" indent="-271462" lvl="1">
                <a:lnSpc>
                  <a:spcPts val="3240"/>
                </a:lnSpc>
              </a:pPr>
            </a:p>
          </p:txBody>
        </p:sp>
      </p:gr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24" y="0"/>
            <a:ext cx="6076186" cy="10287000"/>
            <a:chOff x="0" y="0"/>
            <a:chExt cx="8101582" cy="13716000"/>
          </a:xfrm>
        </p:grpSpPr>
        <p:sp>
          <p:nvSpPr>
            <p:cNvPr name="Freeform 8" id="8"/>
            <p:cNvSpPr/>
            <p:nvPr/>
          </p:nvSpPr>
          <p:spPr>
            <a:xfrm flipH="false" flipV="false" rot="0">
              <a:off x="0" y="0"/>
              <a:ext cx="8101584" cy="13716000"/>
            </a:xfrm>
            <a:custGeom>
              <a:avLst/>
              <a:gdLst/>
              <a:ahLst/>
              <a:cxnLst/>
              <a:rect r="r" b="b" t="t" l="l"/>
              <a:pathLst>
                <a:path h="13716000" w="8101584">
                  <a:moveTo>
                    <a:pt x="0" y="0"/>
                  </a:moveTo>
                  <a:lnTo>
                    <a:pt x="8101584" y="0"/>
                  </a:lnTo>
                  <a:lnTo>
                    <a:pt x="8101584" y="13716000"/>
                  </a:lnTo>
                  <a:lnTo>
                    <a:pt x="0" y="13716000"/>
                  </a:lnTo>
                  <a:close/>
                </a:path>
              </a:pathLst>
            </a:custGeom>
            <a:solidFill>
              <a:srgbClr val="63A537"/>
            </a:solidFill>
          </p:spPr>
        </p:sp>
      </p:grpSp>
      <p:grpSp>
        <p:nvGrpSpPr>
          <p:cNvPr name="Group 9" id="9"/>
          <p:cNvGrpSpPr/>
          <p:nvPr/>
        </p:nvGrpSpPr>
        <p:grpSpPr>
          <a:xfrm rot="0">
            <a:off x="738555" y="775252"/>
            <a:ext cx="4627266" cy="8659260"/>
            <a:chOff x="0" y="0"/>
            <a:chExt cx="6169688" cy="11545680"/>
          </a:xfrm>
        </p:grpSpPr>
        <p:sp>
          <p:nvSpPr>
            <p:cNvPr name="Freeform 10" id="10"/>
            <p:cNvSpPr/>
            <p:nvPr/>
          </p:nvSpPr>
          <p:spPr>
            <a:xfrm flipH="false" flipV="false" rot="0">
              <a:off x="0" y="0"/>
              <a:ext cx="6169688" cy="11545680"/>
            </a:xfrm>
            <a:custGeom>
              <a:avLst/>
              <a:gdLst/>
              <a:ahLst/>
              <a:cxnLst/>
              <a:rect r="r" b="b" t="t" l="l"/>
              <a:pathLst>
                <a:path h="11545680" w="6169688">
                  <a:moveTo>
                    <a:pt x="0" y="0"/>
                  </a:moveTo>
                  <a:lnTo>
                    <a:pt x="6169688" y="0"/>
                  </a:lnTo>
                  <a:lnTo>
                    <a:pt x="6169688" y="11545680"/>
                  </a:lnTo>
                  <a:lnTo>
                    <a:pt x="0" y="11545680"/>
                  </a:lnTo>
                  <a:close/>
                </a:path>
              </a:pathLst>
            </a:custGeom>
            <a:solidFill>
              <a:srgbClr val="000000">
                <a:alpha val="0"/>
              </a:srgbClr>
            </a:solidFill>
          </p:spPr>
        </p:sp>
        <p:sp>
          <p:nvSpPr>
            <p:cNvPr name="TextBox 11" id="11"/>
            <p:cNvSpPr txBox="true"/>
            <p:nvPr/>
          </p:nvSpPr>
          <p:spPr>
            <a:xfrm>
              <a:off x="0" y="-28575"/>
              <a:ext cx="6169688" cy="11574255"/>
            </a:xfrm>
            <a:prstGeom prst="rect">
              <a:avLst/>
            </a:prstGeom>
          </p:spPr>
          <p:txBody>
            <a:bodyPr anchor="ctr" rtlCol="false" tIns="0" lIns="0" bIns="0" rIns="0"/>
            <a:lstStyle/>
            <a:p>
              <a:pPr algn="l">
                <a:lnSpc>
                  <a:spcPts val="5508"/>
                </a:lnSpc>
              </a:pPr>
              <a:r>
                <a:rPr lang="en-US" sz="5400" spc="-75">
                  <a:solidFill>
                    <a:srgbClr val="FFFFFF"/>
                  </a:solidFill>
                  <a:latin typeface="Calibri (MS) Light"/>
                  <a:ea typeface="Calibri (MS) Light"/>
                  <a:cs typeface="Calibri (MS) Light"/>
                  <a:sym typeface="Calibri (MS) Light"/>
                </a:rPr>
                <a:t>DATASET </a:t>
              </a:r>
            </a:p>
          </p:txBody>
        </p:sp>
      </p:grpSp>
      <p:grpSp>
        <p:nvGrpSpPr>
          <p:cNvPr name="Group 12" id="12"/>
          <p:cNvGrpSpPr/>
          <p:nvPr/>
        </p:nvGrpSpPr>
        <p:grpSpPr>
          <a:xfrm rot="0">
            <a:off x="6060106" y="0"/>
            <a:ext cx="96012" cy="10287000"/>
            <a:chOff x="0" y="0"/>
            <a:chExt cx="128016" cy="13716000"/>
          </a:xfrm>
        </p:grpSpPr>
        <p:sp>
          <p:nvSpPr>
            <p:cNvPr name="Freeform 13" id="13"/>
            <p:cNvSpPr/>
            <p:nvPr/>
          </p:nvSpPr>
          <p:spPr>
            <a:xfrm flipH="false" flipV="false" rot="0">
              <a:off x="0" y="0"/>
              <a:ext cx="128016" cy="13716000"/>
            </a:xfrm>
            <a:custGeom>
              <a:avLst/>
              <a:gdLst/>
              <a:ahLst/>
              <a:cxnLst/>
              <a:rect r="r" b="b" t="t" l="l"/>
              <a:pathLst>
                <a:path h="13716000" w="128016">
                  <a:moveTo>
                    <a:pt x="0" y="0"/>
                  </a:moveTo>
                  <a:lnTo>
                    <a:pt x="128016" y="0"/>
                  </a:lnTo>
                  <a:lnTo>
                    <a:pt x="128016" y="13716000"/>
                  </a:lnTo>
                  <a:lnTo>
                    <a:pt x="0" y="13716000"/>
                  </a:lnTo>
                  <a:close/>
                </a:path>
              </a:pathLst>
            </a:custGeom>
            <a:solidFill>
              <a:srgbClr val="99CB38"/>
            </a:solidFill>
          </p:spPr>
        </p:sp>
      </p:grpSp>
      <p:grpSp>
        <p:nvGrpSpPr>
          <p:cNvPr name="Group 14" id="14"/>
          <p:cNvGrpSpPr/>
          <p:nvPr/>
        </p:nvGrpSpPr>
        <p:grpSpPr>
          <a:xfrm rot="0">
            <a:off x="7100888" y="7327219"/>
            <a:ext cx="10220325" cy="2117700"/>
            <a:chOff x="0" y="0"/>
            <a:chExt cx="13627100" cy="2823600"/>
          </a:xfrm>
        </p:grpSpPr>
        <p:sp>
          <p:nvSpPr>
            <p:cNvPr name="Freeform 15" id="15"/>
            <p:cNvSpPr/>
            <p:nvPr/>
          </p:nvSpPr>
          <p:spPr>
            <a:xfrm flipH="false" flipV="false" rot="0">
              <a:off x="15875" y="15875"/>
              <a:ext cx="13595350" cy="2791841"/>
            </a:xfrm>
            <a:custGeom>
              <a:avLst/>
              <a:gdLst/>
              <a:ahLst/>
              <a:cxnLst/>
              <a:rect r="r" b="b" t="t" l="l"/>
              <a:pathLst>
                <a:path h="2791841" w="13595350">
                  <a:moveTo>
                    <a:pt x="0" y="0"/>
                  </a:moveTo>
                  <a:lnTo>
                    <a:pt x="13595350" y="0"/>
                  </a:lnTo>
                  <a:lnTo>
                    <a:pt x="13595350" y="2791841"/>
                  </a:lnTo>
                  <a:lnTo>
                    <a:pt x="0" y="2791841"/>
                  </a:lnTo>
                  <a:close/>
                </a:path>
              </a:pathLst>
            </a:custGeom>
            <a:solidFill>
              <a:srgbClr val="63A537"/>
            </a:solidFill>
          </p:spPr>
        </p:sp>
        <p:sp>
          <p:nvSpPr>
            <p:cNvPr name="Freeform 16" id="16"/>
            <p:cNvSpPr/>
            <p:nvPr/>
          </p:nvSpPr>
          <p:spPr>
            <a:xfrm flipH="false" flipV="false" rot="0">
              <a:off x="0" y="0"/>
              <a:ext cx="13627100" cy="2823591"/>
            </a:xfrm>
            <a:custGeom>
              <a:avLst/>
              <a:gdLst/>
              <a:ahLst/>
              <a:cxnLst/>
              <a:rect r="r" b="b" t="t" l="l"/>
              <a:pathLst>
                <a:path h="2823591" w="13627100">
                  <a:moveTo>
                    <a:pt x="15875" y="0"/>
                  </a:moveTo>
                  <a:lnTo>
                    <a:pt x="13611225" y="0"/>
                  </a:lnTo>
                  <a:cubicBezTo>
                    <a:pt x="13619987" y="0"/>
                    <a:pt x="13627100" y="7112"/>
                    <a:pt x="13627100" y="15875"/>
                  </a:cubicBezTo>
                  <a:lnTo>
                    <a:pt x="13627100" y="2807716"/>
                  </a:lnTo>
                  <a:cubicBezTo>
                    <a:pt x="13627100" y="2816479"/>
                    <a:pt x="13619987" y="2823591"/>
                    <a:pt x="13611225" y="2823591"/>
                  </a:cubicBezTo>
                  <a:lnTo>
                    <a:pt x="15875" y="2823591"/>
                  </a:lnTo>
                  <a:cubicBezTo>
                    <a:pt x="7112" y="2823591"/>
                    <a:pt x="0" y="2816479"/>
                    <a:pt x="0" y="2807716"/>
                  </a:cubicBezTo>
                  <a:lnTo>
                    <a:pt x="0" y="15875"/>
                  </a:lnTo>
                  <a:cubicBezTo>
                    <a:pt x="0" y="7112"/>
                    <a:pt x="7112" y="0"/>
                    <a:pt x="15875" y="0"/>
                  </a:cubicBezTo>
                  <a:moveTo>
                    <a:pt x="15875" y="31750"/>
                  </a:moveTo>
                  <a:lnTo>
                    <a:pt x="15875" y="15875"/>
                  </a:lnTo>
                  <a:lnTo>
                    <a:pt x="31750" y="15875"/>
                  </a:lnTo>
                  <a:lnTo>
                    <a:pt x="31750" y="2807716"/>
                  </a:lnTo>
                  <a:lnTo>
                    <a:pt x="15875" y="2807716"/>
                  </a:lnTo>
                  <a:lnTo>
                    <a:pt x="15875" y="2791841"/>
                  </a:lnTo>
                  <a:lnTo>
                    <a:pt x="13611225" y="2791841"/>
                  </a:lnTo>
                  <a:lnTo>
                    <a:pt x="13611225" y="2807716"/>
                  </a:lnTo>
                  <a:lnTo>
                    <a:pt x="13595350" y="2807716"/>
                  </a:lnTo>
                  <a:lnTo>
                    <a:pt x="13595350" y="15875"/>
                  </a:lnTo>
                  <a:lnTo>
                    <a:pt x="13611225" y="15875"/>
                  </a:lnTo>
                  <a:lnTo>
                    <a:pt x="13611225" y="31750"/>
                  </a:lnTo>
                  <a:lnTo>
                    <a:pt x="15875" y="31750"/>
                  </a:lnTo>
                  <a:close/>
                </a:path>
              </a:pathLst>
            </a:custGeom>
            <a:solidFill>
              <a:srgbClr val="FFFFFF"/>
            </a:solidFill>
          </p:spPr>
        </p:sp>
      </p:grpSp>
      <p:grpSp>
        <p:nvGrpSpPr>
          <p:cNvPr name="Group 17" id="17"/>
          <p:cNvGrpSpPr/>
          <p:nvPr/>
        </p:nvGrpSpPr>
        <p:grpSpPr>
          <a:xfrm rot="0">
            <a:off x="7100888" y="7327219"/>
            <a:ext cx="10220325" cy="2117700"/>
            <a:chOff x="0" y="0"/>
            <a:chExt cx="13627100" cy="2823600"/>
          </a:xfrm>
        </p:grpSpPr>
        <p:sp>
          <p:nvSpPr>
            <p:cNvPr name="Freeform 18" id="18"/>
            <p:cNvSpPr/>
            <p:nvPr/>
          </p:nvSpPr>
          <p:spPr>
            <a:xfrm flipH="false" flipV="false" rot="0">
              <a:off x="0" y="0"/>
              <a:ext cx="13627100" cy="2823600"/>
            </a:xfrm>
            <a:custGeom>
              <a:avLst/>
              <a:gdLst/>
              <a:ahLst/>
              <a:cxnLst/>
              <a:rect r="r" b="b" t="t" l="l"/>
              <a:pathLst>
                <a:path h="2823600" w="13627100">
                  <a:moveTo>
                    <a:pt x="0" y="0"/>
                  </a:moveTo>
                  <a:lnTo>
                    <a:pt x="13627100" y="0"/>
                  </a:lnTo>
                  <a:lnTo>
                    <a:pt x="13627100" y="2823600"/>
                  </a:lnTo>
                  <a:lnTo>
                    <a:pt x="0" y="2823600"/>
                  </a:lnTo>
                  <a:close/>
                </a:path>
              </a:pathLst>
            </a:custGeom>
            <a:solidFill>
              <a:srgbClr val="000000">
                <a:alpha val="0"/>
              </a:srgbClr>
            </a:solidFill>
          </p:spPr>
        </p:sp>
        <p:sp>
          <p:nvSpPr>
            <p:cNvPr name="TextBox 19" id="19"/>
            <p:cNvSpPr txBox="true"/>
            <p:nvPr/>
          </p:nvSpPr>
          <p:spPr>
            <a:xfrm>
              <a:off x="0" y="-19050"/>
              <a:ext cx="13627100" cy="2842650"/>
            </a:xfrm>
            <a:prstGeom prst="rect">
              <a:avLst/>
            </a:prstGeom>
          </p:spPr>
          <p:txBody>
            <a:bodyPr anchor="ctr" rtlCol="false" tIns="0" lIns="0" bIns="0" rIns="0"/>
            <a:lstStyle/>
            <a:p>
              <a:pPr algn="ctr">
                <a:lnSpc>
                  <a:spcPts val="2754"/>
                </a:lnSpc>
              </a:pPr>
              <a:r>
                <a:rPr lang="en-US" sz="2550">
                  <a:solidFill>
                    <a:srgbClr val="FFFFFF"/>
                  </a:solidFill>
                  <a:latin typeface="Calibri (MS)"/>
                  <a:ea typeface="Calibri (MS)"/>
                  <a:cs typeface="Calibri (MS)"/>
                  <a:sym typeface="Calibri (MS)"/>
                </a:rPr>
                <a:t>The merged dataset contains 8868 data entries with 8 features. </a:t>
              </a:r>
            </a:p>
          </p:txBody>
        </p:sp>
      </p:grpSp>
      <p:grpSp>
        <p:nvGrpSpPr>
          <p:cNvPr name="Group 20" id="20"/>
          <p:cNvGrpSpPr/>
          <p:nvPr/>
        </p:nvGrpSpPr>
        <p:grpSpPr>
          <a:xfrm rot="-10800000">
            <a:off x="7100888" y="4138228"/>
            <a:ext cx="10220325" cy="3244212"/>
            <a:chOff x="0" y="0"/>
            <a:chExt cx="13627100" cy="4325616"/>
          </a:xfrm>
        </p:grpSpPr>
        <p:sp>
          <p:nvSpPr>
            <p:cNvPr name="Freeform 21" id="21"/>
            <p:cNvSpPr/>
            <p:nvPr/>
          </p:nvSpPr>
          <p:spPr>
            <a:xfrm flipH="false" flipV="false" rot="0">
              <a:off x="15875" y="15875"/>
              <a:ext cx="13595350" cy="4293870"/>
            </a:xfrm>
            <a:custGeom>
              <a:avLst/>
              <a:gdLst/>
              <a:ahLst/>
              <a:cxnLst/>
              <a:rect r="r" b="b" t="t" l="l"/>
              <a:pathLst>
                <a:path h="4293870" w="13595350">
                  <a:moveTo>
                    <a:pt x="0" y="1503807"/>
                  </a:moveTo>
                  <a:lnTo>
                    <a:pt x="6258179" y="1503807"/>
                  </a:lnTo>
                  <a:lnTo>
                    <a:pt x="6258179" y="1073404"/>
                  </a:lnTo>
                  <a:lnTo>
                    <a:pt x="5718810" y="1073404"/>
                  </a:lnTo>
                  <a:lnTo>
                    <a:pt x="6797675" y="0"/>
                  </a:lnTo>
                  <a:lnTo>
                    <a:pt x="7876540" y="1073404"/>
                  </a:lnTo>
                  <a:lnTo>
                    <a:pt x="7337171" y="1073404"/>
                  </a:lnTo>
                  <a:lnTo>
                    <a:pt x="7337171" y="1503807"/>
                  </a:lnTo>
                  <a:lnTo>
                    <a:pt x="13595350" y="1503807"/>
                  </a:lnTo>
                  <a:lnTo>
                    <a:pt x="13595350" y="4293870"/>
                  </a:lnTo>
                  <a:lnTo>
                    <a:pt x="0" y="4293870"/>
                  </a:lnTo>
                  <a:close/>
                </a:path>
              </a:pathLst>
            </a:custGeom>
            <a:solidFill>
              <a:srgbClr val="7A37A6"/>
            </a:solidFill>
          </p:spPr>
        </p:sp>
        <p:sp>
          <p:nvSpPr>
            <p:cNvPr name="Freeform 22" id="22"/>
            <p:cNvSpPr/>
            <p:nvPr/>
          </p:nvSpPr>
          <p:spPr>
            <a:xfrm flipH="false" flipV="false" rot="0">
              <a:off x="0" y="-1651"/>
              <a:ext cx="13627100" cy="4327271"/>
            </a:xfrm>
            <a:custGeom>
              <a:avLst/>
              <a:gdLst/>
              <a:ahLst/>
              <a:cxnLst/>
              <a:rect r="r" b="b" t="t" l="l"/>
              <a:pathLst>
                <a:path h="4327271" w="13627100">
                  <a:moveTo>
                    <a:pt x="15875" y="1505458"/>
                  </a:moveTo>
                  <a:lnTo>
                    <a:pt x="6274054" y="1505458"/>
                  </a:lnTo>
                  <a:lnTo>
                    <a:pt x="6274054" y="1521333"/>
                  </a:lnTo>
                  <a:lnTo>
                    <a:pt x="6258179" y="1521333"/>
                  </a:lnTo>
                  <a:lnTo>
                    <a:pt x="6258179" y="1090930"/>
                  </a:lnTo>
                  <a:lnTo>
                    <a:pt x="6274054" y="1090930"/>
                  </a:lnTo>
                  <a:lnTo>
                    <a:pt x="6274054" y="1106805"/>
                  </a:lnTo>
                  <a:lnTo>
                    <a:pt x="5734685" y="1106805"/>
                  </a:lnTo>
                  <a:cubicBezTo>
                    <a:pt x="5728208" y="1106805"/>
                    <a:pt x="5722493" y="1102868"/>
                    <a:pt x="5719953" y="1097026"/>
                  </a:cubicBezTo>
                  <a:cubicBezTo>
                    <a:pt x="5717413" y="1091184"/>
                    <a:pt x="5718810" y="1084199"/>
                    <a:pt x="5723382" y="1079754"/>
                  </a:cubicBezTo>
                  <a:lnTo>
                    <a:pt x="6802374" y="6223"/>
                  </a:lnTo>
                  <a:cubicBezTo>
                    <a:pt x="6808597" y="0"/>
                    <a:pt x="6818630" y="0"/>
                    <a:pt x="6824726" y="6223"/>
                  </a:cubicBezTo>
                  <a:lnTo>
                    <a:pt x="7903591" y="1079627"/>
                  </a:lnTo>
                  <a:cubicBezTo>
                    <a:pt x="7908163" y="1084199"/>
                    <a:pt x="7909560" y="1091057"/>
                    <a:pt x="7907020" y="1096899"/>
                  </a:cubicBezTo>
                  <a:cubicBezTo>
                    <a:pt x="7904480" y="1102741"/>
                    <a:pt x="7898765" y="1106678"/>
                    <a:pt x="7892288" y="1106678"/>
                  </a:cubicBezTo>
                  <a:lnTo>
                    <a:pt x="7353046" y="1106678"/>
                  </a:lnTo>
                  <a:lnTo>
                    <a:pt x="7353046" y="1090930"/>
                  </a:lnTo>
                  <a:lnTo>
                    <a:pt x="7368921" y="1090930"/>
                  </a:lnTo>
                  <a:lnTo>
                    <a:pt x="7368921" y="1521333"/>
                  </a:lnTo>
                  <a:lnTo>
                    <a:pt x="7353046" y="1521333"/>
                  </a:lnTo>
                  <a:lnTo>
                    <a:pt x="7353046" y="1505458"/>
                  </a:lnTo>
                  <a:lnTo>
                    <a:pt x="13611225" y="1505458"/>
                  </a:lnTo>
                  <a:cubicBezTo>
                    <a:pt x="13619987" y="1505458"/>
                    <a:pt x="13627100" y="1512570"/>
                    <a:pt x="13627100" y="1521333"/>
                  </a:cubicBezTo>
                  <a:lnTo>
                    <a:pt x="13627100" y="4311396"/>
                  </a:lnTo>
                  <a:cubicBezTo>
                    <a:pt x="13627100" y="4320159"/>
                    <a:pt x="13619987" y="4327271"/>
                    <a:pt x="13611225" y="4327271"/>
                  </a:cubicBezTo>
                  <a:lnTo>
                    <a:pt x="15875" y="4327271"/>
                  </a:lnTo>
                  <a:cubicBezTo>
                    <a:pt x="7112" y="4327271"/>
                    <a:pt x="0" y="4320159"/>
                    <a:pt x="0" y="4311396"/>
                  </a:cubicBezTo>
                  <a:lnTo>
                    <a:pt x="0" y="1521333"/>
                  </a:lnTo>
                  <a:cubicBezTo>
                    <a:pt x="0" y="1512570"/>
                    <a:pt x="7112" y="1505458"/>
                    <a:pt x="15875" y="1505458"/>
                  </a:cubicBezTo>
                  <a:moveTo>
                    <a:pt x="15875" y="1537208"/>
                  </a:moveTo>
                  <a:lnTo>
                    <a:pt x="15875" y="1521333"/>
                  </a:lnTo>
                  <a:lnTo>
                    <a:pt x="31750" y="1521333"/>
                  </a:lnTo>
                  <a:lnTo>
                    <a:pt x="31750" y="4311396"/>
                  </a:lnTo>
                  <a:lnTo>
                    <a:pt x="15875" y="4311396"/>
                  </a:lnTo>
                  <a:lnTo>
                    <a:pt x="15875" y="4295521"/>
                  </a:lnTo>
                  <a:lnTo>
                    <a:pt x="13611225" y="4295521"/>
                  </a:lnTo>
                  <a:lnTo>
                    <a:pt x="13611225" y="4311396"/>
                  </a:lnTo>
                  <a:lnTo>
                    <a:pt x="13595350" y="4311396"/>
                  </a:lnTo>
                  <a:lnTo>
                    <a:pt x="13595350" y="1521333"/>
                  </a:lnTo>
                  <a:lnTo>
                    <a:pt x="13611225" y="1521333"/>
                  </a:lnTo>
                  <a:lnTo>
                    <a:pt x="13611225" y="1537208"/>
                  </a:lnTo>
                  <a:lnTo>
                    <a:pt x="7353046" y="1537208"/>
                  </a:lnTo>
                  <a:cubicBezTo>
                    <a:pt x="7344283" y="1537208"/>
                    <a:pt x="7337171" y="1530096"/>
                    <a:pt x="7337171" y="1521333"/>
                  </a:cubicBezTo>
                  <a:lnTo>
                    <a:pt x="7337171" y="1090930"/>
                  </a:lnTo>
                  <a:cubicBezTo>
                    <a:pt x="7337171" y="1082167"/>
                    <a:pt x="7344283" y="1075055"/>
                    <a:pt x="7353046" y="1075055"/>
                  </a:cubicBezTo>
                  <a:lnTo>
                    <a:pt x="7892542" y="1075055"/>
                  </a:lnTo>
                  <a:lnTo>
                    <a:pt x="7892542" y="1090930"/>
                  </a:lnTo>
                  <a:lnTo>
                    <a:pt x="7881365" y="1102233"/>
                  </a:lnTo>
                  <a:lnTo>
                    <a:pt x="6802374" y="28829"/>
                  </a:lnTo>
                  <a:lnTo>
                    <a:pt x="6813550" y="17526"/>
                  </a:lnTo>
                  <a:lnTo>
                    <a:pt x="6824726" y="28829"/>
                  </a:lnTo>
                  <a:lnTo>
                    <a:pt x="5745861" y="1102233"/>
                  </a:lnTo>
                  <a:lnTo>
                    <a:pt x="5734685" y="1090930"/>
                  </a:lnTo>
                  <a:lnTo>
                    <a:pt x="5734685" y="1075055"/>
                  </a:lnTo>
                  <a:lnTo>
                    <a:pt x="6274181" y="1075055"/>
                  </a:lnTo>
                  <a:cubicBezTo>
                    <a:pt x="6282944" y="1075055"/>
                    <a:pt x="6290056" y="1082167"/>
                    <a:pt x="6290056" y="1090930"/>
                  </a:cubicBezTo>
                  <a:lnTo>
                    <a:pt x="6290056" y="1521333"/>
                  </a:lnTo>
                  <a:cubicBezTo>
                    <a:pt x="6290056" y="1530096"/>
                    <a:pt x="6282944" y="1537208"/>
                    <a:pt x="6274181" y="1537208"/>
                  </a:cubicBezTo>
                  <a:lnTo>
                    <a:pt x="15875" y="1537208"/>
                  </a:lnTo>
                  <a:close/>
                </a:path>
              </a:pathLst>
            </a:custGeom>
            <a:solidFill>
              <a:srgbClr val="FFFFFF"/>
            </a:solidFill>
          </p:spPr>
        </p:sp>
      </p:grpSp>
      <p:grpSp>
        <p:nvGrpSpPr>
          <p:cNvPr name="Group 23" id="23"/>
          <p:cNvGrpSpPr/>
          <p:nvPr/>
        </p:nvGrpSpPr>
        <p:grpSpPr>
          <a:xfrm rot="0">
            <a:off x="7100888" y="4138228"/>
            <a:ext cx="10220325" cy="2116332"/>
            <a:chOff x="0" y="0"/>
            <a:chExt cx="13627100" cy="2821776"/>
          </a:xfrm>
        </p:grpSpPr>
        <p:sp>
          <p:nvSpPr>
            <p:cNvPr name="Freeform 24" id="24"/>
            <p:cNvSpPr/>
            <p:nvPr/>
          </p:nvSpPr>
          <p:spPr>
            <a:xfrm flipH="false" flipV="false" rot="0">
              <a:off x="0" y="0"/>
              <a:ext cx="13627100" cy="2821776"/>
            </a:xfrm>
            <a:custGeom>
              <a:avLst/>
              <a:gdLst/>
              <a:ahLst/>
              <a:cxnLst/>
              <a:rect r="r" b="b" t="t" l="l"/>
              <a:pathLst>
                <a:path h="2821776" w="13627100">
                  <a:moveTo>
                    <a:pt x="0" y="0"/>
                  </a:moveTo>
                  <a:lnTo>
                    <a:pt x="13627100" y="0"/>
                  </a:lnTo>
                  <a:lnTo>
                    <a:pt x="13627100" y="2821776"/>
                  </a:lnTo>
                  <a:lnTo>
                    <a:pt x="0" y="2821776"/>
                  </a:lnTo>
                  <a:close/>
                </a:path>
              </a:pathLst>
            </a:custGeom>
            <a:solidFill>
              <a:srgbClr val="000000">
                <a:alpha val="0"/>
              </a:srgbClr>
            </a:solidFill>
          </p:spPr>
        </p:sp>
        <p:sp>
          <p:nvSpPr>
            <p:cNvPr name="TextBox 25" id="25"/>
            <p:cNvSpPr txBox="true"/>
            <p:nvPr/>
          </p:nvSpPr>
          <p:spPr>
            <a:xfrm>
              <a:off x="0" y="-19050"/>
              <a:ext cx="13627100" cy="2840826"/>
            </a:xfrm>
            <a:prstGeom prst="rect">
              <a:avLst/>
            </a:prstGeom>
          </p:spPr>
          <p:txBody>
            <a:bodyPr anchor="ctr" rtlCol="false" tIns="0" lIns="0" bIns="0" rIns="0"/>
            <a:lstStyle/>
            <a:p>
              <a:pPr algn="ctr">
                <a:lnSpc>
                  <a:spcPts val="2754"/>
                </a:lnSpc>
              </a:pPr>
              <a:r>
                <a:rPr lang="en-US" sz="2550">
                  <a:solidFill>
                    <a:srgbClr val="FFFFFF"/>
                  </a:solidFill>
                  <a:latin typeface="Calibri (MS)"/>
                  <a:ea typeface="Calibri (MS)"/>
                  <a:cs typeface="Calibri (MS)"/>
                  <a:sym typeface="Calibri (MS)"/>
                </a:rPr>
                <a:t>These datasets were merged together in python. </a:t>
              </a:r>
            </a:p>
          </p:txBody>
        </p:sp>
      </p:grpSp>
      <p:grpSp>
        <p:nvGrpSpPr>
          <p:cNvPr name="Group 26" id="26"/>
          <p:cNvGrpSpPr/>
          <p:nvPr/>
        </p:nvGrpSpPr>
        <p:grpSpPr>
          <a:xfrm rot="-10800000">
            <a:off x="7100888" y="963985"/>
            <a:ext cx="10220325" cy="3244212"/>
            <a:chOff x="0" y="0"/>
            <a:chExt cx="13627100" cy="4325616"/>
          </a:xfrm>
        </p:grpSpPr>
        <p:sp>
          <p:nvSpPr>
            <p:cNvPr name="Freeform 27" id="27"/>
            <p:cNvSpPr/>
            <p:nvPr/>
          </p:nvSpPr>
          <p:spPr>
            <a:xfrm flipH="false" flipV="false" rot="0">
              <a:off x="15875" y="15875"/>
              <a:ext cx="13595350" cy="4293870"/>
            </a:xfrm>
            <a:custGeom>
              <a:avLst/>
              <a:gdLst/>
              <a:ahLst/>
              <a:cxnLst/>
              <a:rect r="r" b="b" t="t" l="l"/>
              <a:pathLst>
                <a:path h="4293870" w="13595350">
                  <a:moveTo>
                    <a:pt x="0" y="1503807"/>
                  </a:moveTo>
                  <a:lnTo>
                    <a:pt x="6258179" y="1503807"/>
                  </a:lnTo>
                  <a:lnTo>
                    <a:pt x="6258179" y="1073404"/>
                  </a:lnTo>
                  <a:lnTo>
                    <a:pt x="5718810" y="1073404"/>
                  </a:lnTo>
                  <a:lnTo>
                    <a:pt x="6797675" y="0"/>
                  </a:lnTo>
                  <a:lnTo>
                    <a:pt x="7876540" y="1073404"/>
                  </a:lnTo>
                  <a:lnTo>
                    <a:pt x="7337171" y="1073404"/>
                  </a:lnTo>
                  <a:lnTo>
                    <a:pt x="7337171" y="1503807"/>
                  </a:lnTo>
                  <a:lnTo>
                    <a:pt x="13595350" y="1503807"/>
                  </a:lnTo>
                  <a:lnTo>
                    <a:pt x="13595350" y="4293870"/>
                  </a:lnTo>
                  <a:lnTo>
                    <a:pt x="0" y="4293870"/>
                  </a:lnTo>
                  <a:close/>
                </a:path>
              </a:pathLst>
            </a:custGeom>
            <a:solidFill>
              <a:srgbClr val="64A737"/>
            </a:solidFill>
          </p:spPr>
        </p:sp>
        <p:sp>
          <p:nvSpPr>
            <p:cNvPr name="Freeform 28" id="28"/>
            <p:cNvSpPr/>
            <p:nvPr/>
          </p:nvSpPr>
          <p:spPr>
            <a:xfrm flipH="false" flipV="false" rot="0">
              <a:off x="0" y="-1651"/>
              <a:ext cx="13627100" cy="4327271"/>
            </a:xfrm>
            <a:custGeom>
              <a:avLst/>
              <a:gdLst/>
              <a:ahLst/>
              <a:cxnLst/>
              <a:rect r="r" b="b" t="t" l="l"/>
              <a:pathLst>
                <a:path h="4327271" w="13627100">
                  <a:moveTo>
                    <a:pt x="15875" y="1505458"/>
                  </a:moveTo>
                  <a:lnTo>
                    <a:pt x="6274054" y="1505458"/>
                  </a:lnTo>
                  <a:lnTo>
                    <a:pt x="6274054" y="1521333"/>
                  </a:lnTo>
                  <a:lnTo>
                    <a:pt x="6258179" y="1521333"/>
                  </a:lnTo>
                  <a:lnTo>
                    <a:pt x="6258179" y="1090930"/>
                  </a:lnTo>
                  <a:lnTo>
                    <a:pt x="6274054" y="1090930"/>
                  </a:lnTo>
                  <a:lnTo>
                    <a:pt x="6274054" y="1106805"/>
                  </a:lnTo>
                  <a:lnTo>
                    <a:pt x="5734685" y="1106805"/>
                  </a:lnTo>
                  <a:cubicBezTo>
                    <a:pt x="5728208" y="1106805"/>
                    <a:pt x="5722493" y="1102868"/>
                    <a:pt x="5719953" y="1097026"/>
                  </a:cubicBezTo>
                  <a:cubicBezTo>
                    <a:pt x="5717413" y="1091184"/>
                    <a:pt x="5718810" y="1084199"/>
                    <a:pt x="5723382" y="1079754"/>
                  </a:cubicBezTo>
                  <a:lnTo>
                    <a:pt x="6802374" y="6223"/>
                  </a:lnTo>
                  <a:cubicBezTo>
                    <a:pt x="6808597" y="0"/>
                    <a:pt x="6818630" y="0"/>
                    <a:pt x="6824726" y="6223"/>
                  </a:cubicBezTo>
                  <a:lnTo>
                    <a:pt x="7903591" y="1079627"/>
                  </a:lnTo>
                  <a:cubicBezTo>
                    <a:pt x="7908163" y="1084199"/>
                    <a:pt x="7909560" y="1091057"/>
                    <a:pt x="7907020" y="1096899"/>
                  </a:cubicBezTo>
                  <a:cubicBezTo>
                    <a:pt x="7904480" y="1102741"/>
                    <a:pt x="7898765" y="1106678"/>
                    <a:pt x="7892288" y="1106678"/>
                  </a:cubicBezTo>
                  <a:lnTo>
                    <a:pt x="7353046" y="1106678"/>
                  </a:lnTo>
                  <a:lnTo>
                    <a:pt x="7353046" y="1090930"/>
                  </a:lnTo>
                  <a:lnTo>
                    <a:pt x="7368921" y="1090930"/>
                  </a:lnTo>
                  <a:lnTo>
                    <a:pt x="7368921" y="1521333"/>
                  </a:lnTo>
                  <a:lnTo>
                    <a:pt x="7353046" y="1521333"/>
                  </a:lnTo>
                  <a:lnTo>
                    <a:pt x="7353046" y="1505458"/>
                  </a:lnTo>
                  <a:lnTo>
                    <a:pt x="13611225" y="1505458"/>
                  </a:lnTo>
                  <a:cubicBezTo>
                    <a:pt x="13619987" y="1505458"/>
                    <a:pt x="13627100" y="1512570"/>
                    <a:pt x="13627100" y="1521333"/>
                  </a:cubicBezTo>
                  <a:lnTo>
                    <a:pt x="13627100" y="4311396"/>
                  </a:lnTo>
                  <a:cubicBezTo>
                    <a:pt x="13627100" y="4320159"/>
                    <a:pt x="13619987" y="4327271"/>
                    <a:pt x="13611225" y="4327271"/>
                  </a:cubicBezTo>
                  <a:lnTo>
                    <a:pt x="15875" y="4327271"/>
                  </a:lnTo>
                  <a:cubicBezTo>
                    <a:pt x="7112" y="4327271"/>
                    <a:pt x="0" y="4320159"/>
                    <a:pt x="0" y="4311396"/>
                  </a:cubicBezTo>
                  <a:lnTo>
                    <a:pt x="0" y="1521333"/>
                  </a:lnTo>
                  <a:cubicBezTo>
                    <a:pt x="0" y="1512570"/>
                    <a:pt x="7112" y="1505458"/>
                    <a:pt x="15875" y="1505458"/>
                  </a:cubicBezTo>
                  <a:moveTo>
                    <a:pt x="15875" y="1537208"/>
                  </a:moveTo>
                  <a:lnTo>
                    <a:pt x="15875" y="1521333"/>
                  </a:lnTo>
                  <a:lnTo>
                    <a:pt x="31750" y="1521333"/>
                  </a:lnTo>
                  <a:lnTo>
                    <a:pt x="31750" y="4311396"/>
                  </a:lnTo>
                  <a:lnTo>
                    <a:pt x="15875" y="4311396"/>
                  </a:lnTo>
                  <a:lnTo>
                    <a:pt x="15875" y="4295521"/>
                  </a:lnTo>
                  <a:lnTo>
                    <a:pt x="13611225" y="4295521"/>
                  </a:lnTo>
                  <a:lnTo>
                    <a:pt x="13611225" y="4311396"/>
                  </a:lnTo>
                  <a:lnTo>
                    <a:pt x="13595350" y="4311396"/>
                  </a:lnTo>
                  <a:lnTo>
                    <a:pt x="13595350" y="1521333"/>
                  </a:lnTo>
                  <a:lnTo>
                    <a:pt x="13611225" y="1521333"/>
                  </a:lnTo>
                  <a:lnTo>
                    <a:pt x="13611225" y="1537208"/>
                  </a:lnTo>
                  <a:lnTo>
                    <a:pt x="7353046" y="1537208"/>
                  </a:lnTo>
                  <a:cubicBezTo>
                    <a:pt x="7344283" y="1537208"/>
                    <a:pt x="7337171" y="1530096"/>
                    <a:pt x="7337171" y="1521333"/>
                  </a:cubicBezTo>
                  <a:lnTo>
                    <a:pt x="7337171" y="1090930"/>
                  </a:lnTo>
                  <a:cubicBezTo>
                    <a:pt x="7337171" y="1082167"/>
                    <a:pt x="7344283" y="1075055"/>
                    <a:pt x="7353046" y="1075055"/>
                  </a:cubicBezTo>
                  <a:lnTo>
                    <a:pt x="7892542" y="1075055"/>
                  </a:lnTo>
                  <a:lnTo>
                    <a:pt x="7892542" y="1090930"/>
                  </a:lnTo>
                  <a:lnTo>
                    <a:pt x="7881365" y="1102233"/>
                  </a:lnTo>
                  <a:lnTo>
                    <a:pt x="6802374" y="28829"/>
                  </a:lnTo>
                  <a:lnTo>
                    <a:pt x="6813550" y="17526"/>
                  </a:lnTo>
                  <a:lnTo>
                    <a:pt x="6824726" y="28829"/>
                  </a:lnTo>
                  <a:lnTo>
                    <a:pt x="5745861" y="1102233"/>
                  </a:lnTo>
                  <a:lnTo>
                    <a:pt x="5734685" y="1090930"/>
                  </a:lnTo>
                  <a:lnTo>
                    <a:pt x="5734685" y="1075055"/>
                  </a:lnTo>
                  <a:lnTo>
                    <a:pt x="6274181" y="1075055"/>
                  </a:lnTo>
                  <a:cubicBezTo>
                    <a:pt x="6282944" y="1075055"/>
                    <a:pt x="6290056" y="1082167"/>
                    <a:pt x="6290056" y="1090930"/>
                  </a:cubicBezTo>
                  <a:lnTo>
                    <a:pt x="6290056" y="1521333"/>
                  </a:lnTo>
                  <a:cubicBezTo>
                    <a:pt x="6290056" y="1530096"/>
                    <a:pt x="6282944" y="1537208"/>
                    <a:pt x="6274181" y="1537208"/>
                  </a:cubicBezTo>
                  <a:lnTo>
                    <a:pt x="15875" y="1537208"/>
                  </a:lnTo>
                  <a:close/>
                </a:path>
              </a:pathLst>
            </a:custGeom>
            <a:solidFill>
              <a:srgbClr val="FFFFFF"/>
            </a:solidFill>
          </p:spPr>
        </p:sp>
      </p:grpSp>
      <p:grpSp>
        <p:nvGrpSpPr>
          <p:cNvPr name="Group 29" id="29"/>
          <p:cNvGrpSpPr/>
          <p:nvPr/>
        </p:nvGrpSpPr>
        <p:grpSpPr>
          <a:xfrm rot="0">
            <a:off x="7100888" y="963985"/>
            <a:ext cx="10220325" cy="1154172"/>
            <a:chOff x="0" y="0"/>
            <a:chExt cx="13627100" cy="1538896"/>
          </a:xfrm>
        </p:grpSpPr>
        <p:sp>
          <p:nvSpPr>
            <p:cNvPr name="Freeform 30" id="30"/>
            <p:cNvSpPr/>
            <p:nvPr/>
          </p:nvSpPr>
          <p:spPr>
            <a:xfrm flipH="false" flipV="false" rot="0">
              <a:off x="0" y="0"/>
              <a:ext cx="13627100" cy="1538896"/>
            </a:xfrm>
            <a:custGeom>
              <a:avLst/>
              <a:gdLst/>
              <a:ahLst/>
              <a:cxnLst/>
              <a:rect r="r" b="b" t="t" l="l"/>
              <a:pathLst>
                <a:path h="1538896" w="13627100">
                  <a:moveTo>
                    <a:pt x="0" y="0"/>
                  </a:moveTo>
                  <a:lnTo>
                    <a:pt x="13627100" y="0"/>
                  </a:lnTo>
                  <a:lnTo>
                    <a:pt x="13627100" y="1538896"/>
                  </a:lnTo>
                  <a:lnTo>
                    <a:pt x="0" y="1538896"/>
                  </a:lnTo>
                  <a:close/>
                </a:path>
              </a:pathLst>
            </a:custGeom>
            <a:solidFill>
              <a:srgbClr val="000000">
                <a:alpha val="0"/>
              </a:srgbClr>
            </a:solidFill>
          </p:spPr>
        </p:sp>
        <p:sp>
          <p:nvSpPr>
            <p:cNvPr name="TextBox 31" id="31"/>
            <p:cNvSpPr txBox="true"/>
            <p:nvPr/>
          </p:nvSpPr>
          <p:spPr>
            <a:xfrm>
              <a:off x="0" y="-19050"/>
              <a:ext cx="13627100" cy="1557946"/>
            </a:xfrm>
            <a:prstGeom prst="rect">
              <a:avLst/>
            </a:prstGeom>
          </p:spPr>
          <p:txBody>
            <a:bodyPr anchor="ctr" rtlCol="false" tIns="0" lIns="0" bIns="0" rIns="0"/>
            <a:lstStyle/>
            <a:p>
              <a:pPr algn="ctr">
                <a:lnSpc>
                  <a:spcPts val="2754"/>
                </a:lnSpc>
              </a:pPr>
              <a:r>
                <a:rPr lang="en-US" sz="2550">
                  <a:solidFill>
                    <a:srgbClr val="FFFFFF"/>
                  </a:solidFill>
                  <a:latin typeface="Calibri (MS)"/>
                  <a:ea typeface="Calibri (MS)"/>
                  <a:cs typeface="Calibri (MS)"/>
                  <a:sym typeface="Calibri (MS)"/>
                </a:rPr>
                <a:t>Two datasets have been used for the visualizations detailed in this project namely – </a:t>
              </a:r>
            </a:p>
          </p:txBody>
        </p:sp>
      </p:grpSp>
      <p:grpSp>
        <p:nvGrpSpPr>
          <p:cNvPr name="Group 32" id="32"/>
          <p:cNvGrpSpPr/>
          <p:nvPr/>
        </p:nvGrpSpPr>
        <p:grpSpPr>
          <a:xfrm rot="0">
            <a:off x="7100888" y="2079596"/>
            <a:ext cx="5122068" cy="986712"/>
            <a:chOff x="0" y="0"/>
            <a:chExt cx="6829424" cy="1315616"/>
          </a:xfrm>
        </p:grpSpPr>
        <p:sp>
          <p:nvSpPr>
            <p:cNvPr name="Freeform 33" id="33"/>
            <p:cNvSpPr/>
            <p:nvPr/>
          </p:nvSpPr>
          <p:spPr>
            <a:xfrm flipH="false" flipV="false" rot="0">
              <a:off x="15875" y="15875"/>
              <a:ext cx="6797675" cy="1283843"/>
            </a:xfrm>
            <a:custGeom>
              <a:avLst/>
              <a:gdLst/>
              <a:ahLst/>
              <a:cxnLst/>
              <a:rect r="r" b="b" t="t" l="l"/>
              <a:pathLst>
                <a:path h="1283843" w="6797675">
                  <a:moveTo>
                    <a:pt x="0" y="0"/>
                  </a:moveTo>
                  <a:lnTo>
                    <a:pt x="6797675" y="0"/>
                  </a:lnTo>
                  <a:lnTo>
                    <a:pt x="6797675" y="1283843"/>
                  </a:lnTo>
                  <a:lnTo>
                    <a:pt x="0" y="1283843"/>
                  </a:lnTo>
                  <a:close/>
                </a:path>
              </a:pathLst>
            </a:custGeom>
            <a:solidFill>
              <a:srgbClr val="D3E1CE">
                <a:alpha val="80784"/>
              </a:srgbClr>
            </a:solidFill>
          </p:spPr>
        </p:sp>
        <p:sp>
          <p:nvSpPr>
            <p:cNvPr name="Freeform 34" id="34"/>
            <p:cNvSpPr/>
            <p:nvPr/>
          </p:nvSpPr>
          <p:spPr>
            <a:xfrm flipH="false" flipV="false" rot="0">
              <a:off x="0" y="0"/>
              <a:ext cx="6829425" cy="1315593"/>
            </a:xfrm>
            <a:custGeom>
              <a:avLst/>
              <a:gdLst/>
              <a:ahLst/>
              <a:cxnLst/>
              <a:rect r="r" b="b" t="t" l="l"/>
              <a:pathLst>
                <a:path h="1315593" w="6829425">
                  <a:moveTo>
                    <a:pt x="15875" y="0"/>
                  </a:moveTo>
                  <a:lnTo>
                    <a:pt x="6813550" y="0"/>
                  </a:lnTo>
                  <a:cubicBezTo>
                    <a:pt x="6822313" y="0"/>
                    <a:pt x="6829425" y="7112"/>
                    <a:pt x="6829425" y="15875"/>
                  </a:cubicBezTo>
                  <a:lnTo>
                    <a:pt x="6829425" y="1299718"/>
                  </a:lnTo>
                  <a:cubicBezTo>
                    <a:pt x="6829425" y="1308481"/>
                    <a:pt x="6822313" y="1315593"/>
                    <a:pt x="6813550" y="1315593"/>
                  </a:cubicBezTo>
                  <a:lnTo>
                    <a:pt x="15875" y="1315593"/>
                  </a:lnTo>
                  <a:cubicBezTo>
                    <a:pt x="7112" y="1315593"/>
                    <a:pt x="0" y="1308481"/>
                    <a:pt x="0" y="1299718"/>
                  </a:cubicBezTo>
                  <a:lnTo>
                    <a:pt x="0" y="15875"/>
                  </a:lnTo>
                  <a:cubicBezTo>
                    <a:pt x="0" y="7112"/>
                    <a:pt x="7112" y="0"/>
                    <a:pt x="15875" y="0"/>
                  </a:cubicBezTo>
                  <a:moveTo>
                    <a:pt x="15875" y="31750"/>
                  </a:moveTo>
                  <a:lnTo>
                    <a:pt x="15875" y="15875"/>
                  </a:lnTo>
                  <a:lnTo>
                    <a:pt x="31750" y="15875"/>
                  </a:lnTo>
                  <a:lnTo>
                    <a:pt x="31750" y="1299718"/>
                  </a:lnTo>
                  <a:lnTo>
                    <a:pt x="15875" y="1299718"/>
                  </a:lnTo>
                  <a:lnTo>
                    <a:pt x="15875" y="1283843"/>
                  </a:lnTo>
                  <a:lnTo>
                    <a:pt x="6813550" y="1283843"/>
                  </a:lnTo>
                  <a:lnTo>
                    <a:pt x="6813550" y="1299718"/>
                  </a:lnTo>
                  <a:lnTo>
                    <a:pt x="6797675" y="1299718"/>
                  </a:lnTo>
                  <a:lnTo>
                    <a:pt x="6797675" y="15875"/>
                  </a:lnTo>
                  <a:lnTo>
                    <a:pt x="6813550" y="15875"/>
                  </a:lnTo>
                  <a:lnTo>
                    <a:pt x="6813550" y="31750"/>
                  </a:lnTo>
                  <a:lnTo>
                    <a:pt x="15875" y="31750"/>
                  </a:lnTo>
                  <a:close/>
                </a:path>
              </a:pathLst>
            </a:custGeom>
            <a:solidFill>
              <a:srgbClr val="D3E1CE">
                <a:alpha val="80784"/>
              </a:srgbClr>
            </a:solidFill>
          </p:spPr>
        </p:sp>
      </p:grpSp>
      <p:grpSp>
        <p:nvGrpSpPr>
          <p:cNvPr name="Group 35" id="35"/>
          <p:cNvGrpSpPr/>
          <p:nvPr/>
        </p:nvGrpSpPr>
        <p:grpSpPr>
          <a:xfrm rot="0">
            <a:off x="7100888" y="2079596"/>
            <a:ext cx="5122068" cy="986712"/>
            <a:chOff x="0" y="0"/>
            <a:chExt cx="6829424" cy="1315616"/>
          </a:xfrm>
        </p:grpSpPr>
        <p:sp>
          <p:nvSpPr>
            <p:cNvPr name="Freeform 36" id="36"/>
            <p:cNvSpPr/>
            <p:nvPr/>
          </p:nvSpPr>
          <p:spPr>
            <a:xfrm flipH="false" flipV="false" rot="0">
              <a:off x="0" y="0"/>
              <a:ext cx="6829424" cy="1315616"/>
            </a:xfrm>
            <a:custGeom>
              <a:avLst/>
              <a:gdLst/>
              <a:ahLst/>
              <a:cxnLst/>
              <a:rect r="r" b="b" t="t" l="l"/>
              <a:pathLst>
                <a:path h="1315616" w="6829424">
                  <a:moveTo>
                    <a:pt x="0" y="0"/>
                  </a:moveTo>
                  <a:lnTo>
                    <a:pt x="6829424" y="0"/>
                  </a:lnTo>
                  <a:lnTo>
                    <a:pt x="6829424" y="1315616"/>
                  </a:lnTo>
                  <a:lnTo>
                    <a:pt x="0" y="1315616"/>
                  </a:lnTo>
                  <a:close/>
                </a:path>
              </a:pathLst>
            </a:custGeom>
            <a:solidFill>
              <a:srgbClr val="000000">
                <a:alpha val="0"/>
              </a:srgbClr>
            </a:solidFill>
          </p:spPr>
        </p:sp>
        <p:sp>
          <p:nvSpPr>
            <p:cNvPr name="TextBox 37" id="37"/>
            <p:cNvSpPr txBox="true"/>
            <p:nvPr/>
          </p:nvSpPr>
          <p:spPr>
            <a:xfrm>
              <a:off x="0" y="-9525"/>
              <a:ext cx="6829424" cy="1325141"/>
            </a:xfrm>
            <a:prstGeom prst="rect">
              <a:avLst/>
            </a:prstGeom>
          </p:spPr>
          <p:txBody>
            <a:bodyPr anchor="ctr" rtlCol="false" tIns="0" lIns="0" bIns="0" rIns="0"/>
            <a:lstStyle/>
            <a:p>
              <a:pPr algn="ctr">
                <a:lnSpc>
                  <a:spcPts val="2592"/>
                </a:lnSpc>
              </a:pPr>
              <a:r>
                <a:rPr lang="en-US" sz="2400">
                  <a:solidFill>
                    <a:srgbClr val="000000"/>
                  </a:solidFill>
                  <a:latin typeface="Calibri (MS)"/>
                  <a:ea typeface="Calibri (MS)"/>
                  <a:cs typeface="Calibri (MS)"/>
                  <a:sym typeface="Calibri (MS)"/>
                </a:rPr>
                <a:t>Global Internet Users – Sourced from Kaggle. </a:t>
              </a:r>
            </a:p>
          </p:txBody>
        </p:sp>
      </p:grpSp>
      <p:grpSp>
        <p:nvGrpSpPr>
          <p:cNvPr name="Group 38" id="38"/>
          <p:cNvGrpSpPr/>
          <p:nvPr/>
        </p:nvGrpSpPr>
        <p:grpSpPr>
          <a:xfrm rot="0">
            <a:off x="12199144" y="2079596"/>
            <a:ext cx="5122068" cy="986712"/>
            <a:chOff x="0" y="0"/>
            <a:chExt cx="6829424" cy="1315616"/>
          </a:xfrm>
        </p:grpSpPr>
        <p:sp>
          <p:nvSpPr>
            <p:cNvPr name="Freeform 39" id="39"/>
            <p:cNvSpPr/>
            <p:nvPr/>
          </p:nvSpPr>
          <p:spPr>
            <a:xfrm flipH="false" flipV="false" rot="0">
              <a:off x="15875" y="15875"/>
              <a:ext cx="6797675" cy="1283843"/>
            </a:xfrm>
            <a:custGeom>
              <a:avLst/>
              <a:gdLst/>
              <a:ahLst/>
              <a:cxnLst/>
              <a:rect r="r" b="b" t="t" l="l"/>
              <a:pathLst>
                <a:path h="1283843" w="6797675">
                  <a:moveTo>
                    <a:pt x="0" y="0"/>
                  </a:moveTo>
                  <a:lnTo>
                    <a:pt x="6797675" y="0"/>
                  </a:lnTo>
                  <a:lnTo>
                    <a:pt x="6797675" y="1283843"/>
                  </a:lnTo>
                  <a:lnTo>
                    <a:pt x="0" y="1283843"/>
                  </a:lnTo>
                  <a:close/>
                </a:path>
              </a:pathLst>
            </a:custGeom>
            <a:solidFill>
              <a:srgbClr val="CED9E1">
                <a:alpha val="80784"/>
              </a:srgbClr>
            </a:solidFill>
          </p:spPr>
        </p:sp>
        <p:sp>
          <p:nvSpPr>
            <p:cNvPr name="Freeform 40" id="40"/>
            <p:cNvSpPr/>
            <p:nvPr/>
          </p:nvSpPr>
          <p:spPr>
            <a:xfrm flipH="false" flipV="false" rot="0">
              <a:off x="0" y="0"/>
              <a:ext cx="6829425" cy="1315593"/>
            </a:xfrm>
            <a:custGeom>
              <a:avLst/>
              <a:gdLst/>
              <a:ahLst/>
              <a:cxnLst/>
              <a:rect r="r" b="b" t="t" l="l"/>
              <a:pathLst>
                <a:path h="1315593" w="6829425">
                  <a:moveTo>
                    <a:pt x="15875" y="0"/>
                  </a:moveTo>
                  <a:lnTo>
                    <a:pt x="6813550" y="0"/>
                  </a:lnTo>
                  <a:cubicBezTo>
                    <a:pt x="6822313" y="0"/>
                    <a:pt x="6829425" y="7112"/>
                    <a:pt x="6829425" y="15875"/>
                  </a:cubicBezTo>
                  <a:lnTo>
                    <a:pt x="6829425" y="1299718"/>
                  </a:lnTo>
                  <a:cubicBezTo>
                    <a:pt x="6829425" y="1308481"/>
                    <a:pt x="6822313" y="1315593"/>
                    <a:pt x="6813550" y="1315593"/>
                  </a:cubicBezTo>
                  <a:lnTo>
                    <a:pt x="15875" y="1315593"/>
                  </a:lnTo>
                  <a:cubicBezTo>
                    <a:pt x="7112" y="1315593"/>
                    <a:pt x="0" y="1308481"/>
                    <a:pt x="0" y="1299718"/>
                  </a:cubicBezTo>
                  <a:lnTo>
                    <a:pt x="0" y="15875"/>
                  </a:lnTo>
                  <a:cubicBezTo>
                    <a:pt x="0" y="7112"/>
                    <a:pt x="7112" y="0"/>
                    <a:pt x="15875" y="0"/>
                  </a:cubicBezTo>
                  <a:moveTo>
                    <a:pt x="15875" y="31750"/>
                  </a:moveTo>
                  <a:lnTo>
                    <a:pt x="15875" y="15875"/>
                  </a:lnTo>
                  <a:lnTo>
                    <a:pt x="31750" y="15875"/>
                  </a:lnTo>
                  <a:lnTo>
                    <a:pt x="31750" y="1299718"/>
                  </a:lnTo>
                  <a:lnTo>
                    <a:pt x="15875" y="1299718"/>
                  </a:lnTo>
                  <a:lnTo>
                    <a:pt x="15875" y="1283843"/>
                  </a:lnTo>
                  <a:lnTo>
                    <a:pt x="6813550" y="1283843"/>
                  </a:lnTo>
                  <a:lnTo>
                    <a:pt x="6813550" y="1299718"/>
                  </a:lnTo>
                  <a:lnTo>
                    <a:pt x="6797675" y="1299718"/>
                  </a:lnTo>
                  <a:lnTo>
                    <a:pt x="6797675" y="15875"/>
                  </a:lnTo>
                  <a:lnTo>
                    <a:pt x="6813550" y="15875"/>
                  </a:lnTo>
                  <a:lnTo>
                    <a:pt x="6813550" y="31750"/>
                  </a:lnTo>
                  <a:lnTo>
                    <a:pt x="15875" y="31750"/>
                  </a:lnTo>
                  <a:close/>
                </a:path>
              </a:pathLst>
            </a:custGeom>
            <a:solidFill>
              <a:srgbClr val="CED9E1">
                <a:alpha val="80784"/>
              </a:srgbClr>
            </a:solidFill>
          </p:spPr>
        </p:sp>
      </p:grpSp>
      <p:grpSp>
        <p:nvGrpSpPr>
          <p:cNvPr name="Group 41" id="41"/>
          <p:cNvGrpSpPr/>
          <p:nvPr/>
        </p:nvGrpSpPr>
        <p:grpSpPr>
          <a:xfrm rot="0">
            <a:off x="12199144" y="2079596"/>
            <a:ext cx="5122068" cy="986712"/>
            <a:chOff x="0" y="0"/>
            <a:chExt cx="6829424" cy="1315616"/>
          </a:xfrm>
        </p:grpSpPr>
        <p:sp>
          <p:nvSpPr>
            <p:cNvPr name="Freeform 42" id="42"/>
            <p:cNvSpPr/>
            <p:nvPr/>
          </p:nvSpPr>
          <p:spPr>
            <a:xfrm flipH="false" flipV="false" rot="0">
              <a:off x="0" y="0"/>
              <a:ext cx="6829424" cy="1315616"/>
            </a:xfrm>
            <a:custGeom>
              <a:avLst/>
              <a:gdLst/>
              <a:ahLst/>
              <a:cxnLst/>
              <a:rect r="r" b="b" t="t" l="l"/>
              <a:pathLst>
                <a:path h="1315616" w="6829424">
                  <a:moveTo>
                    <a:pt x="0" y="0"/>
                  </a:moveTo>
                  <a:lnTo>
                    <a:pt x="6829424" y="0"/>
                  </a:lnTo>
                  <a:lnTo>
                    <a:pt x="6829424" y="1315616"/>
                  </a:lnTo>
                  <a:lnTo>
                    <a:pt x="0" y="1315616"/>
                  </a:lnTo>
                  <a:close/>
                </a:path>
              </a:pathLst>
            </a:custGeom>
            <a:solidFill>
              <a:srgbClr val="000000">
                <a:alpha val="0"/>
              </a:srgbClr>
            </a:solidFill>
          </p:spPr>
        </p:sp>
        <p:sp>
          <p:nvSpPr>
            <p:cNvPr name="TextBox 43" id="43"/>
            <p:cNvSpPr txBox="true"/>
            <p:nvPr/>
          </p:nvSpPr>
          <p:spPr>
            <a:xfrm>
              <a:off x="0" y="-9525"/>
              <a:ext cx="6829424" cy="1325141"/>
            </a:xfrm>
            <a:prstGeom prst="rect">
              <a:avLst/>
            </a:prstGeom>
          </p:spPr>
          <p:txBody>
            <a:bodyPr anchor="ctr" rtlCol="false" tIns="0" lIns="0" bIns="0" rIns="0"/>
            <a:lstStyle/>
            <a:p>
              <a:pPr algn="ctr">
                <a:lnSpc>
                  <a:spcPts val="2592"/>
                </a:lnSpc>
              </a:pPr>
              <a:r>
                <a:rPr lang="en-US" sz="2400">
                  <a:solidFill>
                    <a:srgbClr val="000000"/>
                  </a:solidFill>
                  <a:latin typeface="Calibri (MS)"/>
                  <a:ea typeface="Calibri (MS)"/>
                  <a:cs typeface="Calibri (MS)"/>
                  <a:sym typeface="Calibri (MS)"/>
                </a:rPr>
                <a:t>GDP of Countries – Sourced from Kaggle collected from the world bank.</a:t>
              </a:r>
            </a:p>
          </p:txBody>
        </p:sp>
      </p:gr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1645920" y="429904"/>
            <a:ext cx="15087600" cy="2176135"/>
            <a:chOff x="0" y="0"/>
            <a:chExt cx="20116800" cy="2901514"/>
          </a:xfrm>
        </p:grpSpPr>
        <p:sp>
          <p:nvSpPr>
            <p:cNvPr name="Freeform 8" id="8"/>
            <p:cNvSpPr/>
            <p:nvPr/>
          </p:nvSpPr>
          <p:spPr>
            <a:xfrm flipH="false" flipV="false" rot="0">
              <a:off x="0" y="0"/>
              <a:ext cx="20116800" cy="2901514"/>
            </a:xfrm>
            <a:custGeom>
              <a:avLst/>
              <a:gdLst/>
              <a:ahLst/>
              <a:cxnLst/>
              <a:rect r="r" b="b" t="t" l="l"/>
              <a:pathLst>
                <a:path h="2901514" w="20116800">
                  <a:moveTo>
                    <a:pt x="0" y="0"/>
                  </a:moveTo>
                  <a:lnTo>
                    <a:pt x="20116800" y="0"/>
                  </a:lnTo>
                  <a:lnTo>
                    <a:pt x="20116800" y="2901514"/>
                  </a:lnTo>
                  <a:lnTo>
                    <a:pt x="0" y="2901514"/>
                  </a:lnTo>
                  <a:close/>
                </a:path>
              </a:pathLst>
            </a:custGeom>
            <a:solidFill>
              <a:srgbClr val="000000">
                <a:alpha val="0"/>
              </a:srgbClr>
            </a:solidFill>
          </p:spPr>
        </p:sp>
        <p:sp>
          <p:nvSpPr>
            <p:cNvPr name="TextBox 9" id="9"/>
            <p:cNvSpPr txBox="true"/>
            <p:nvPr/>
          </p:nvSpPr>
          <p:spPr>
            <a:xfrm>
              <a:off x="0" y="-19050"/>
              <a:ext cx="20116800" cy="2920564"/>
            </a:xfrm>
            <a:prstGeom prst="rect">
              <a:avLst/>
            </a:prstGeom>
          </p:spPr>
          <p:txBody>
            <a:bodyPr anchor="b" rtlCol="false" tIns="0" lIns="0" bIns="0" rIns="0"/>
            <a:lstStyle/>
            <a:p>
              <a:pPr algn="l">
                <a:lnSpc>
                  <a:spcPts val="7344"/>
                </a:lnSpc>
              </a:pPr>
              <a:r>
                <a:rPr lang="en-US" sz="7200" spc="-74">
                  <a:solidFill>
                    <a:srgbClr val="404040"/>
                  </a:solidFill>
                  <a:latin typeface="Calibri (MS) Light"/>
                  <a:ea typeface="Calibri (MS) Light"/>
                  <a:cs typeface="Calibri (MS) Light"/>
                  <a:sym typeface="Calibri (MS) Light"/>
                </a:rPr>
                <a:t>FEATURES </a:t>
              </a:r>
            </a:p>
          </p:txBody>
        </p:sp>
      </p:grpSp>
      <p:grpSp>
        <p:nvGrpSpPr>
          <p:cNvPr name="Group 10" id="10"/>
          <p:cNvGrpSpPr/>
          <p:nvPr/>
        </p:nvGrpSpPr>
        <p:grpSpPr>
          <a:xfrm rot="0">
            <a:off x="1638433" y="3494867"/>
            <a:ext cx="3530500" cy="2127825"/>
            <a:chOff x="0" y="0"/>
            <a:chExt cx="4707334" cy="2837100"/>
          </a:xfrm>
        </p:grpSpPr>
        <p:sp>
          <p:nvSpPr>
            <p:cNvPr name="Freeform 11" id="11"/>
            <p:cNvSpPr/>
            <p:nvPr/>
          </p:nvSpPr>
          <p:spPr>
            <a:xfrm flipH="false" flipV="false" rot="0">
              <a:off x="15875" y="15875"/>
              <a:ext cx="4675632" cy="2805303"/>
            </a:xfrm>
            <a:custGeom>
              <a:avLst/>
              <a:gdLst/>
              <a:ahLst/>
              <a:cxnLst/>
              <a:rect r="r" b="b" t="t" l="l"/>
              <a:pathLst>
                <a:path h="2805303" w="4675632">
                  <a:moveTo>
                    <a:pt x="0" y="0"/>
                  </a:moveTo>
                  <a:lnTo>
                    <a:pt x="4675632" y="0"/>
                  </a:lnTo>
                  <a:lnTo>
                    <a:pt x="4675632" y="2805303"/>
                  </a:lnTo>
                  <a:lnTo>
                    <a:pt x="0" y="2805303"/>
                  </a:lnTo>
                  <a:close/>
                </a:path>
              </a:pathLst>
            </a:custGeom>
            <a:solidFill>
              <a:srgbClr val="99CB38"/>
            </a:solidFill>
          </p:spPr>
        </p:sp>
        <p:sp>
          <p:nvSpPr>
            <p:cNvPr name="Freeform 12" id="12"/>
            <p:cNvSpPr/>
            <p:nvPr/>
          </p:nvSpPr>
          <p:spPr>
            <a:xfrm flipH="false" flipV="false" rot="0">
              <a:off x="0" y="0"/>
              <a:ext cx="4707382" cy="2837053"/>
            </a:xfrm>
            <a:custGeom>
              <a:avLst/>
              <a:gdLst/>
              <a:ahLst/>
              <a:cxnLst/>
              <a:rect r="r" b="b" t="t" l="l"/>
              <a:pathLst>
                <a:path h="2837053" w="4707382">
                  <a:moveTo>
                    <a:pt x="15875" y="0"/>
                  </a:moveTo>
                  <a:lnTo>
                    <a:pt x="4691507" y="0"/>
                  </a:lnTo>
                  <a:cubicBezTo>
                    <a:pt x="4700270" y="0"/>
                    <a:pt x="4707382" y="7112"/>
                    <a:pt x="4707382" y="15875"/>
                  </a:cubicBezTo>
                  <a:lnTo>
                    <a:pt x="4707382" y="2821178"/>
                  </a:lnTo>
                  <a:cubicBezTo>
                    <a:pt x="4707382" y="2829941"/>
                    <a:pt x="4700270" y="2837053"/>
                    <a:pt x="4691507" y="2837053"/>
                  </a:cubicBezTo>
                  <a:lnTo>
                    <a:pt x="15875" y="2837053"/>
                  </a:lnTo>
                  <a:cubicBezTo>
                    <a:pt x="7112" y="2837053"/>
                    <a:pt x="0" y="2829941"/>
                    <a:pt x="0" y="2821178"/>
                  </a:cubicBezTo>
                  <a:lnTo>
                    <a:pt x="0" y="15875"/>
                  </a:lnTo>
                  <a:cubicBezTo>
                    <a:pt x="0" y="7112"/>
                    <a:pt x="7112" y="0"/>
                    <a:pt x="15875" y="0"/>
                  </a:cubicBezTo>
                  <a:moveTo>
                    <a:pt x="15875" y="31750"/>
                  </a:moveTo>
                  <a:lnTo>
                    <a:pt x="15875" y="15875"/>
                  </a:lnTo>
                  <a:lnTo>
                    <a:pt x="31750" y="15875"/>
                  </a:lnTo>
                  <a:lnTo>
                    <a:pt x="31750" y="2821178"/>
                  </a:lnTo>
                  <a:lnTo>
                    <a:pt x="15875" y="2821178"/>
                  </a:lnTo>
                  <a:lnTo>
                    <a:pt x="15875" y="2805303"/>
                  </a:lnTo>
                  <a:lnTo>
                    <a:pt x="4691507" y="2805303"/>
                  </a:lnTo>
                  <a:lnTo>
                    <a:pt x="4691507" y="2821178"/>
                  </a:lnTo>
                  <a:lnTo>
                    <a:pt x="4675632" y="2821178"/>
                  </a:lnTo>
                  <a:lnTo>
                    <a:pt x="4675632" y="15875"/>
                  </a:lnTo>
                  <a:lnTo>
                    <a:pt x="4691507" y="15875"/>
                  </a:lnTo>
                  <a:lnTo>
                    <a:pt x="4691507" y="31750"/>
                  </a:lnTo>
                  <a:lnTo>
                    <a:pt x="15875" y="31750"/>
                  </a:lnTo>
                  <a:close/>
                </a:path>
              </a:pathLst>
            </a:custGeom>
            <a:solidFill>
              <a:srgbClr val="FFFFFF"/>
            </a:solidFill>
          </p:spPr>
        </p:sp>
      </p:grpSp>
      <p:grpSp>
        <p:nvGrpSpPr>
          <p:cNvPr name="Group 13" id="13"/>
          <p:cNvGrpSpPr/>
          <p:nvPr/>
        </p:nvGrpSpPr>
        <p:grpSpPr>
          <a:xfrm rot="0">
            <a:off x="1638433" y="3494867"/>
            <a:ext cx="3530500" cy="2127825"/>
            <a:chOff x="0" y="0"/>
            <a:chExt cx="4707334" cy="2837100"/>
          </a:xfrm>
        </p:grpSpPr>
        <p:sp>
          <p:nvSpPr>
            <p:cNvPr name="Freeform 14" id="14"/>
            <p:cNvSpPr/>
            <p:nvPr/>
          </p:nvSpPr>
          <p:spPr>
            <a:xfrm flipH="false" flipV="false" rot="0">
              <a:off x="0" y="0"/>
              <a:ext cx="4707334" cy="2837100"/>
            </a:xfrm>
            <a:custGeom>
              <a:avLst/>
              <a:gdLst/>
              <a:ahLst/>
              <a:cxnLst/>
              <a:rect r="r" b="b" t="t" l="l"/>
              <a:pathLst>
                <a:path h="2837100" w="4707334">
                  <a:moveTo>
                    <a:pt x="0" y="0"/>
                  </a:moveTo>
                  <a:lnTo>
                    <a:pt x="4707334" y="0"/>
                  </a:lnTo>
                  <a:lnTo>
                    <a:pt x="4707334" y="2837100"/>
                  </a:lnTo>
                  <a:lnTo>
                    <a:pt x="0" y="2837100"/>
                  </a:lnTo>
                  <a:close/>
                </a:path>
              </a:pathLst>
            </a:custGeom>
            <a:solidFill>
              <a:srgbClr val="000000">
                <a:alpha val="0"/>
              </a:srgbClr>
            </a:solidFill>
          </p:spPr>
        </p:sp>
        <p:sp>
          <p:nvSpPr>
            <p:cNvPr name="TextBox 15" id="15"/>
            <p:cNvSpPr txBox="true"/>
            <p:nvPr/>
          </p:nvSpPr>
          <p:spPr>
            <a:xfrm>
              <a:off x="0" y="-9525"/>
              <a:ext cx="4707334" cy="2846625"/>
            </a:xfrm>
            <a:prstGeom prst="rect">
              <a:avLst/>
            </a:prstGeom>
          </p:spPr>
          <p:txBody>
            <a:bodyPr anchor="ctr" rtlCol="false" tIns="0" lIns="0" bIns="0" rIns="0"/>
            <a:lstStyle/>
            <a:p>
              <a:pPr algn="ctr">
                <a:lnSpc>
                  <a:spcPts val="1782"/>
                </a:lnSpc>
              </a:pPr>
              <a:r>
                <a:rPr lang="en-US" sz="1650">
                  <a:solidFill>
                    <a:srgbClr val="FFFFFF"/>
                  </a:solidFill>
                  <a:latin typeface="Calibri (MS)"/>
                  <a:ea typeface="Calibri (MS)"/>
                  <a:cs typeface="Calibri (MS)"/>
                  <a:sym typeface="Calibri (MS)"/>
                </a:rPr>
                <a:t>Country name - Contains names of countries </a:t>
              </a:r>
            </a:p>
          </p:txBody>
        </p:sp>
      </p:grpSp>
      <p:grpSp>
        <p:nvGrpSpPr>
          <p:cNvPr name="Group 16" id="16"/>
          <p:cNvGrpSpPr/>
          <p:nvPr/>
        </p:nvGrpSpPr>
        <p:grpSpPr>
          <a:xfrm rot="0">
            <a:off x="5495791" y="3494867"/>
            <a:ext cx="3530500" cy="2127825"/>
            <a:chOff x="0" y="0"/>
            <a:chExt cx="4707334" cy="2837100"/>
          </a:xfrm>
        </p:grpSpPr>
        <p:sp>
          <p:nvSpPr>
            <p:cNvPr name="Freeform 17" id="17"/>
            <p:cNvSpPr/>
            <p:nvPr/>
          </p:nvSpPr>
          <p:spPr>
            <a:xfrm flipH="false" flipV="false" rot="0">
              <a:off x="15875" y="15875"/>
              <a:ext cx="4675632" cy="2805303"/>
            </a:xfrm>
            <a:custGeom>
              <a:avLst/>
              <a:gdLst/>
              <a:ahLst/>
              <a:cxnLst/>
              <a:rect r="r" b="b" t="t" l="l"/>
              <a:pathLst>
                <a:path h="2805303" w="4675632">
                  <a:moveTo>
                    <a:pt x="0" y="0"/>
                  </a:moveTo>
                  <a:lnTo>
                    <a:pt x="4675632" y="0"/>
                  </a:lnTo>
                  <a:lnTo>
                    <a:pt x="4675632" y="2805303"/>
                  </a:lnTo>
                  <a:lnTo>
                    <a:pt x="0" y="2805303"/>
                  </a:lnTo>
                  <a:close/>
                </a:path>
              </a:pathLst>
            </a:custGeom>
            <a:solidFill>
              <a:srgbClr val="99CB38"/>
            </a:solidFill>
          </p:spPr>
        </p:sp>
        <p:sp>
          <p:nvSpPr>
            <p:cNvPr name="Freeform 18" id="18"/>
            <p:cNvSpPr/>
            <p:nvPr/>
          </p:nvSpPr>
          <p:spPr>
            <a:xfrm flipH="false" flipV="false" rot="0">
              <a:off x="0" y="0"/>
              <a:ext cx="4707382" cy="2837053"/>
            </a:xfrm>
            <a:custGeom>
              <a:avLst/>
              <a:gdLst/>
              <a:ahLst/>
              <a:cxnLst/>
              <a:rect r="r" b="b" t="t" l="l"/>
              <a:pathLst>
                <a:path h="2837053" w="4707382">
                  <a:moveTo>
                    <a:pt x="15875" y="0"/>
                  </a:moveTo>
                  <a:lnTo>
                    <a:pt x="4691507" y="0"/>
                  </a:lnTo>
                  <a:cubicBezTo>
                    <a:pt x="4700270" y="0"/>
                    <a:pt x="4707382" y="7112"/>
                    <a:pt x="4707382" y="15875"/>
                  </a:cubicBezTo>
                  <a:lnTo>
                    <a:pt x="4707382" y="2821178"/>
                  </a:lnTo>
                  <a:cubicBezTo>
                    <a:pt x="4707382" y="2829941"/>
                    <a:pt x="4700270" y="2837053"/>
                    <a:pt x="4691507" y="2837053"/>
                  </a:cubicBezTo>
                  <a:lnTo>
                    <a:pt x="15875" y="2837053"/>
                  </a:lnTo>
                  <a:cubicBezTo>
                    <a:pt x="7112" y="2837053"/>
                    <a:pt x="0" y="2829941"/>
                    <a:pt x="0" y="2821178"/>
                  </a:cubicBezTo>
                  <a:lnTo>
                    <a:pt x="0" y="15875"/>
                  </a:lnTo>
                  <a:cubicBezTo>
                    <a:pt x="0" y="7112"/>
                    <a:pt x="7112" y="0"/>
                    <a:pt x="15875" y="0"/>
                  </a:cubicBezTo>
                  <a:moveTo>
                    <a:pt x="15875" y="31750"/>
                  </a:moveTo>
                  <a:lnTo>
                    <a:pt x="15875" y="15875"/>
                  </a:lnTo>
                  <a:lnTo>
                    <a:pt x="31750" y="15875"/>
                  </a:lnTo>
                  <a:lnTo>
                    <a:pt x="31750" y="2821178"/>
                  </a:lnTo>
                  <a:lnTo>
                    <a:pt x="15875" y="2821178"/>
                  </a:lnTo>
                  <a:lnTo>
                    <a:pt x="15875" y="2805303"/>
                  </a:lnTo>
                  <a:lnTo>
                    <a:pt x="4691507" y="2805303"/>
                  </a:lnTo>
                  <a:lnTo>
                    <a:pt x="4691507" y="2821178"/>
                  </a:lnTo>
                  <a:lnTo>
                    <a:pt x="4675632" y="2821178"/>
                  </a:lnTo>
                  <a:lnTo>
                    <a:pt x="4675632" y="15875"/>
                  </a:lnTo>
                  <a:lnTo>
                    <a:pt x="4691507" y="15875"/>
                  </a:lnTo>
                  <a:lnTo>
                    <a:pt x="4691507" y="31750"/>
                  </a:lnTo>
                  <a:lnTo>
                    <a:pt x="15875" y="31750"/>
                  </a:lnTo>
                  <a:close/>
                </a:path>
              </a:pathLst>
            </a:custGeom>
            <a:solidFill>
              <a:srgbClr val="FFFFFF"/>
            </a:solidFill>
          </p:spPr>
        </p:sp>
      </p:grpSp>
      <p:grpSp>
        <p:nvGrpSpPr>
          <p:cNvPr name="Group 19" id="19"/>
          <p:cNvGrpSpPr/>
          <p:nvPr/>
        </p:nvGrpSpPr>
        <p:grpSpPr>
          <a:xfrm rot="0">
            <a:off x="5495791" y="3494867"/>
            <a:ext cx="3530500" cy="2127825"/>
            <a:chOff x="0" y="0"/>
            <a:chExt cx="4707334" cy="2837100"/>
          </a:xfrm>
        </p:grpSpPr>
        <p:sp>
          <p:nvSpPr>
            <p:cNvPr name="Freeform 20" id="20"/>
            <p:cNvSpPr/>
            <p:nvPr/>
          </p:nvSpPr>
          <p:spPr>
            <a:xfrm flipH="false" flipV="false" rot="0">
              <a:off x="0" y="0"/>
              <a:ext cx="4707334" cy="2837100"/>
            </a:xfrm>
            <a:custGeom>
              <a:avLst/>
              <a:gdLst/>
              <a:ahLst/>
              <a:cxnLst/>
              <a:rect r="r" b="b" t="t" l="l"/>
              <a:pathLst>
                <a:path h="2837100" w="4707334">
                  <a:moveTo>
                    <a:pt x="0" y="0"/>
                  </a:moveTo>
                  <a:lnTo>
                    <a:pt x="4707334" y="0"/>
                  </a:lnTo>
                  <a:lnTo>
                    <a:pt x="4707334" y="2837100"/>
                  </a:lnTo>
                  <a:lnTo>
                    <a:pt x="0" y="2837100"/>
                  </a:lnTo>
                  <a:close/>
                </a:path>
              </a:pathLst>
            </a:custGeom>
            <a:solidFill>
              <a:srgbClr val="000000">
                <a:alpha val="0"/>
              </a:srgbClr>
            </a:solidFill>
          </p:spPr>
        </p:sp>
        <p:sp>
          <p:nvSpPr>
            <p:cNvPr name="TextBox 21" id="21"/>
            <p:cNvSpPr txBox="true"/>
            <p:nvPr/>
          </p:nvSpPr>
          <p:spPr>
            <a:xfrm>
              <a:off x="0" y="-9525"/>
              <a:ext cx="4707334" cy="2846625"/>
            </a:xfrm>
            <a:prstGeom prst="rect">
              <a:avLst/>
            </a:prstGeom>
          </p:spPr>
          <p:txBody>
            <a:bodyPr anchor="ctr" rtlCol="false" tIns="0" lIns="0" bIns="0" rIns="0"/>
            <a:lstStyle/>
            <a:p>
              <a:pPr algn="ctr">
                <a:lnSpc>
                  <a:spcPts val="1782"/>
                </a:lnSpc>
              </a:pPr>
              <a:r>
                <a:rPr lang="en-US" sz="1650">
                  <a:solidFill>
                    <a:srgbClr val="FFFFFF"/>
                  </a:solidFill>
                  <a:latin typeface="Calibri (MS)"/>
                  <a:ea typeface="Calibri (MS)"/>
                  <a:cs typeface="Calibri (MS)"/>
                  <a:sym typeface="Calibri (MS)"/>
                </a:rPr>
                <a:t>Year - Range from 1980 to 2020 </a:t>
              </a:r>
            </a:p>
          </p:txBody>
        </p:sp>
      </p:grpSp>
      <p:grpSp>
        <p:nvGrpSpPr>
          <p:cNvPr name="Group 22" id="22"/>
          <p:cNvGrpSpPr/>
          <p:nvPr/>
        </p:nvGrpSpPr>
        <p:grpSpPr>
          <a:xfrm rot="0">
            <a:off x="9353147" y="3494867"/>
            <a:ext cx="3530500" cy="2127825"/>
            <a:chOff x="0" y="0"/>
            <a:chExt cx="4707334" cy="2837100"/>
          </a:xfrm>
        </p:grpSpPr>
        <p:sp>
          <p:nvSpPr>
            <p:cNvPr name="Freeform 23" id="23"/>
            <p:cNvSpPr/>
            <p:nvPr/>
          </p:nvSpPr>
          <p:spPr>
            <a:xfrm flipH="false" flipV="false" rot="0">
              <a:off x="15875" y="15875"/>
              <a:ext cx="4675632" cy="2805303"/>
            </a:xfrm>
            <a:custGeom>
              <a:avLst/>
              <a:gdLst/>
              <a:ahLst/>
              <a:cxnLst/>
              <a:rect r="r" b="b" t="t" l="l"/>
              <a:pathLst>
                <a:path h="2805303" w="4675632">
                  <a:moveTo>
                    <a:pt x="0" y="0"/>
                  </a:moveTo>
                  <a:lnTo>
                    <a:pt x="4675632" y="0"/>
                  </a:lnTo>
                  <a:lnTo>
                    <a:pt x="4675632" y="2805303"/>
                  </a:lnTo>
                  <a:lnTo>
                    <a:pt x="0" y="2805303"/>
                  </a:lnTo>
                  <a:close/>
                </a:path>
              </a:pathLst>
            </a:custGeom>
            <a:solidFill>
              <a:srgbClr val="99CB38"/>
            </a:solidFill>
          </p:spPr>
        </p:sp>
        <p:sp>
          <p:nvSpPr>
            <p:cNvPr name="Freeform 24" id="24"/>
            <p:cNvSpPr/>
            <p:nvPr/>
          </p:nvSpPr>
          <p:spPr>
            <a:xfrm flipH="false" flipV="false" rot="0">
              <a:off x="0" y="0"/>
              <a:ext cx="4707382" cy="2837053"/>
            </a:xfrm>
            <a:custGeom>
              <a:avLst/>
              <a:gdLst/>
              <a:ahLst/>
              <a:cxnLst/>
              <a:rect r="r" b="b" t="t" l="l"/>
              <a:pathLst>
                <a:path h="2837053" w="4707382">
                  <a:moveTo>
                    <a:pt x="15875" y="0"/>
                  </a:moveTo>
                  <a:lnTo>
                    <a:pt x="4691507" y="0"/>
                  </a:lnTo>
                  <a:cubicBezTo>
                    <a:pt x="4700270" y="0"/>
                    <a:pt x="4707382" y="7112"/>
                    <a:pt x="4707382" y="15875"/>
                  </a:cubicBezTo>
                  <a:lnTo>
                    <a:pt x="4707382" y="2821178"/>
                  </a:lnTo>
                  <a:cubicBezTo>
                    <a:pt x="4707382" y="2829941"/>
                    <a:pt x="4700270" y="2837053"/>
                    <a:pt x="4691507" y="2837053"/>
                  </a:cubicBezTo>
                  <a:lnTo>
                    <a:pt x="15875" y="2837053"/>
                  </a:lnTo>
                  <a:cubicBezTo>
                    <a:pt x="7112" y="2837053"/>
                    <a:pt x="0" y="2829941"/>
                    <a:pt x="0" y="2821178"/>
                  </a:cubicBezTo>
                  <a:lnTo>
                    <a:pt x="0" y="15875"/>
                  </a:lnTo>
                  <a:cubicBezTo>
                    <a:pt x="0" y="7112"/>
                    <a:pt x="7112" y="0"/>
                    <a:pt x="15875" y="0"/>
                  </a:cubicBezTo>
                  <a:moveTo>
                    <a:pt x="15875" y="31750"/>
                  </a:moveTo>
                  <a:lnTo>
                    <a:pt x="15875" y="15875"/>
                  </a:lnTo>
                  <a:lnTo>
                    <a:pt x="31750" y="15875"/>
                  </a:lnTo>
                  <a:lnTo>
                    <a:pt x="31750" y="2821178"/>
                  </a:lnTo>
                  <a:lnTo>
                    <a:pt x="15875" y="2821178"/>
                  </a:lnTo>
                  <a:lnTo>
                    <a:pt x="15875" y="2805303"/>
                  </a:lnTo>
                  <a:lnTo>
                    <a:pt x="4691507" y="2805303"/>
                  </a:lnTo>
                  <a:lnTo>
                    <a:pt x="4691507" y="2821178"/>
                  </a:lnTo>
                  <a:lnTo>
                    <a:pt x="4675632" y="2821178"/>
                  </a:lnTo>
                  <a:lnTo>
                    <a:pt x="4675632" y="15875"/>
                  </a:lnTo>
                  <a:lnTo>
                    <a:pt x="4691507" y="15875"/>
                  </a:lnTo>
                  <a:lnTo>
                    <a:pt x="4691507" y="31750"/>
                  </a:lnTo>
                  <a:lnTo>
                    <a:pt x="15875" y="31750"/>
                  </a:lnTo>
                  <a:close/>
                </a:path>
              </a:pathLst>
            </a:custGeom>
            <a:solidFill>
              <a:srgbClr val="FFFFFF"/>
            </a:solidFill>
          </p:spPr>
        </p:sp>
      </p:grpSp>
      <p:grpSp>
        <p:nvGrpSpPr>
          <p:cNvPr name="Group 25" id="25"/>
          <p:cNvGrpSpPr/>
          <p:nvPr/>
        </p:nvGrpSpPr>
        <p:grpSpPr>
          <a:xfrm rot="0">
            <a:off x="9353147" y="3494867"/>
            <a:ext cx="3530500" cy="2127825"/>
            <a:chOff x="0" y="0"/>
            <a:chExt cx="4707334" cy="2837100"/>
          </a:xfrm>
        </p:grpSpPr>
        <p:sp>
          <p:nvSpPr>
            <p:cNvPr name="Freeform 26" id="26"/>
            <p:cNvSpPr/>
            <p:nvPr/>
          </p:nvSpPr>
          <p:spPr>
            <a:xfrm flipH="false" flipV="false" rot="0">
              <a:off x="0" y="0"/>
              <a:ext cx="4707334" cy="2837100"/>
            </a:xfrm>
            <a:custGeom>
              <a:avLst/>
              <a:gdLst/>
              <a:ahLst/>
              <a:cxnLst/>
              <a:rect r="r" b="b" t="t" l="l"/>
              <a:pathLst>
                <a:path h="2837100" w="4707334">
                  <a:moveTo>
                    <a:pt x="0" y="0"/>
                  </a:moveTo>
                  <a:lnTo>
                    <a:pt x="4707334" y="0"/>
                  </a:lnTo>
                  <a:lnTo>
                    <a:pt x="4707334" y="2837100"/>
                  </a:lnTo>
                  <a:lnTo>
                    <a:pt x="0" y="2837100"/>
                  </a:lnTo>
                  <a:close/>
                </a:path>
              </a:pathLst>
            </a:custGeom>
            <a:solidFill>
              <a:srgbClr val="000000">
                <a:alpha val="0"/>
              </a:srgbClr>
            </a:solidFill>
          </p:spPr>
        </p:sp>
        <p:sp>
          <p:nvSpPr>
            <p:cNvPr name="TextBox 27" id="27"/>
            <p:cNvSpPr txBox="true"/>
            <p:nvPr/>
          </p:nvSpPr>
          <p:spPr>
            <a:xfrm>
              <a:off x="0" y="-9525"/>
              <a:ext cx="4707334" cy="2846625"/>
            </a:xfrm>
            <a:prstGeom prst="rect">
              <a:avLst/>
            </a:prstGeom>
          </p:spPr>
          <p:txBody>
            <a:bodyPr anchor="ctr" rtlCol="false" tIns="0" lIns="0" bIns="0" rIns="0"/>
            <a:lstStyle/>
            <a:p>
              <a:pPr algn="ctr">
                <a:lnSpc>
                  <a:spcPts val="1782"/>
                </a:lnSpc>
              </a:pPr>
              <a:r>
                <a:rPr lang="en-US" sz="1650">
                  <a:solidFill>
                    <a:srgbClr val="FFFFFF"/>
                  </a:solidFill>
                  <a:latin typeface="Calibri (MS)"/>
                  <a:ea typeface="Calibri (MS)"/>
                  <a:cs typeface="Calibri (MS)"/>
                  <a:sym typeface="Calibri (MS)"/>
                </a:rPr>
                <a:t>Cellular Subscription - Mobile phone subscriptions per 100 people. This number can get over 100 when the average person has more than one subscription to a mobile service.</a:t>
              </a:r>
            </a:p>
          </p:txBody>
        </p:sp>
      </p:grpSp>
      <p:grpSp>
        <p:nvGrpSpPr>
          <p:cNvPr name="Group 28" id="28"/>
          <p:cNvGrpSpPr/>
          <p:nvPr/>
        </p:nvGrpSpPr>
        <p:grpSpPr>
          <a:xfrm rot="0">
            <a:off x="13210505" y="3494867"/>
            <a:ext cx="3530500" cy="2127825"/>
            <a:chOff x="0" y="0"/>
            <a:chExt cx="4707334" cy="2837100"/>
          </a:xfrm>
        </p:grpSpPr>
        <p:sp>
          <p:nvSpPr>
            <p:cNvPr name="Freeform 29" id="29"/>
            <p:cNvSpPr/>
            <p:nvPr/>
          </p:nvSpPr>
          <p:spPr>
            <a:xfrm flipH="false" flipV="false" rot="0">
              <a:off x="15875" y="15875"/>
              <a:ext cx="4675632" cy="2805303"/>
            </a:xfrm>
            <a:custGeom>
              <a:avLst/>
              <a:gdLst/>
              <a:ahLst/>
              <a:cxnLst/>
              <a:rect r="r" b="b" t="t" l="l"/>
              <a:pathLst>
                <a:path h="2805303" w="4675632">
                  <a:moveTo>
                    <a:pt x="0" y="0"/>
                  </a:moveTo>
                  <a:lnTo>
                    <a:pt x="4675632" y="0"/>
                  </a:lnTo>
                  <a:lnTo>
                    <a:pt x="4675632" y="2805303"/>
                  </a:lnTo>
                  <a:lnTo>
                    <a:pt x="0" y="2805303"/>
                  </a:lnTo>
                  <a:close/>
                </a:path>
              </a:pathLst>
            </a:custGeom>
            <a:solidFill>
              <a:srgbClr val="99CB38"/>
            </a:solidFill>
          </p:spPr>
        </p:sp>
        <p:sp>
          <p:nvSpPr>
            <p:cNvPr name="Freeform 30" id="30"/>
            <p:cNvSpPr/>
            <p:nvPr/>
          </p:nvSpPr>
          <p:spPr>
            <a:xfrm flipH="false" flipV="false" rot="0">
              <a:off x="0" y="0"/>
              <a:ext cx="4707382" cy="2837053"/>
            </a:xfrm>
            <a:custGeom>
              <a:avLst/>
              <a:gdLst/>
              <a:ahLst/>
              <a:cxnLst/>
              <a:rect r="r" b="b" t="t" l="l"/>
              <a:pathLst>
                <a:path h="2837053" w="4707382">
                  <a:moveTo>
                    <a:pt x="15875" y="0"/>
                  </a:moveTo>
                  <a:lnTo>
                    <a:pt x="4691507" y="0"/>
                  </a:lnTo>
                  <a:cubicBezTo>
                    <a:pt x="4700270" y="0"/>
                    <a:pt x="4707382" y="7112"/>
                    <a:pt x="4707382" y="15875"/>
                  </a:cubicBezTo>
                  <a:lnTo>
                    <a:pt x="4707382" y="2821178"/>
                  </a:lnTo>
                  <a:cubicBezTo>
                    <a:pt x="4707382" y="2829941"/>
                    <a:pt x="4700270" y="2837053"/>
                    <a:pt x="4691507" y="2837053"/>
                  </a:cubicBezTo>
                  <a:lnTo>
                    <a:pt x="15875" y="2837053"/>
                  </a:lnTo>
                  <a:cubicBezTo>
                    <a:pt x="7112" y="2837053"/>
                    <a:pt x="0" y="2829941"/>
                    <a:pt x="0" y="2821178"/>
                  </a:cubicBezTo>
                  <a:lnTo>
                    <a:pt x="0" y="15875"/>
                  </a:lnTo>
                  <a:cubicBezTo>
                    <a:pt x="0" y="7112"/>
                    <a:pt x="7112" y="0"/>
                    <a:pt x="15875" y="0"/>
                  </a:cubicBezTo>
                  <a:moveTo>
                    <a:pt x="15875" y="31750"/>
                  </a:moveTo>
                  <a:lnTo>
                    <a:pt x="15875" y="15875"/>
                  </a:lnTo>
                  <a:lnTo>
                    <a:pt x="31750" y="15875"/>
                  </a:lnTo>
                  <a:lnTo>
                    <a:pt x="31750" y="2821178"/>
                  </a:lnTo>
                  <a:lnTo>
                    <a:pt x="15875" y="2821178"/>
                  </a:lnTo>
                  <a:lnTo>
                    <a:pt x="15875" y="2805303"/>
                  </a:lnTo>
                  <a:lnTo>
                    <a:pt x="4691507" y="2805303"/>
                  </a:lnTo>
                  <a:lnTo>
                    <a:pt x="4691507" y="2821178"/>
                  </a:lnTo>
                  <a:lnTo>
                    <a:pt x="4675632" y="2821178"/>
                  </a:lnTo>
                  <a:lnTo>
                    <a:pt x="4675632" y="15875"/>
                  </a:lnTo>
                  <a:lnTo>
                    <a:pt x="4691507" y="15875"/>
                  </a:lnTo>
                  <a:lnTo>
                    <a:pt x="4691507" y="31750"/>
                  </a:lnTo>
                  <a:lnTo>
                    <a:pt x="15875" y="31750"/>
                  </a:lnTo>
                  <a:close/>
                </a:path>
              </a:pathLst>
            </a:custGeom>
            <a:solidFill>
              <a:srgbClr val="FFFFFF"/>
            </a:solidFill>
          </p:spPr>
        </p:sp>
      </p:grpSp>
      <p:grpSp>
        <p:nvGrpSpPr>
          <p:cNvPr name="Group 31" id="31"/>
          <p:cNvGrpSpPr/>
          <p:nvPr/>
        </p:nvGrpSpPr>
        <p:grpSpPr>
          <a:xfrm rot="0">
            <a:off x="13210505" y="3494867"/>
            <a:ext cx="3530500" cy="2127825"/>
            <a:chOff x="0" y="0"/>
            <a:chExt cx="4707334" cy="2837100"/>
          </a:xfrm>
        </p:grpSpPr>
        <p:sp>
          <p:nvSpPr>
            <p:cNvPr name="Freeform 32" id="32"/>
            <p:cNvSpPr/>
            <p:nvPr/>
          </p:nvSpPr>
          <p:spPr>
            <a:xfrm flipH="false" flipV="false" rot="0">
              <a:off x="0" y="0"/>
              <a:ext cx="4707334" cy="2837100"/>
            </a:xfrm>
            <a:custGeom>
              <a:avLst/>
              <a:gdLst/>
              <a:ahLst/>
              <a:cxnLst/>
              <a:rect r="r" b="b" t="t" l="l"/>
              <a:pathLst>
                <a:path h="2837100" w="4707334">
                  <a:moveTo>
                    <a:pt x="0" y="0"/>
                  </a:moveTo>
                  <a:lnTo>
                    <a:pt x="4707334" y="0"/>
                  </a:lnTo>
                  <a:lnTo>
                    <a:pt x="4707334" y="2837100"/>
                  </a:lnTo>
                  <a:lnTo>
                    <a:pt x="0" y="2837100"/>
                  </a:lnTo>
                  <a:close/>
                </a:path>
              </a:pathLst>
            </a:custGeom>
            <a:solidFill>
              <a:srgbClr val="000000">
                <a:alpha val="0"/>
              </a:srgbClr>
            </a:solidFill>
          </p:spPr>
        </p:sp>
        <p:sp>
          <p:nvSpPr>
            <p:cNvPr name="TextBox 33" id="33"/>
            <p:cNvSpPr txBox="true"/>
            <p:nvPr/>
          </p:nvSpPr>
          <p:spPr>
            <a:xfrm>
              <a:off x="0" y="-9525"/>
              <a:ext cx="4707334" cy="2846625"/>
            </a:xfrm>
            <a:prstGeom prst="rect">
              <a:avLst/>
            </a:prstGeom>
          </p:spPr>
          <p:txBody>
            <a:bodyPr anchor="ctr" rtlCol="false" tIns="0" lIns="0" bIns="0" rIns="0"/>
            <a:lstStyle/>
            <a:p>
              <a:pPr algn="ctr">
                <a:lnSpc>
                  <a:spcPts val="1782"/>
                </a:lnSpc>
              </a:pPr>
              <a:r>
                <a:rPr lang="en-US" sz="1650">
                  <a:solidFill>
                    <a:srgbClr val="FFFFFF"/>
                  </a:solidFill>
                  <a:latin typeface="Calibri (MS)"/>
                  <a:ea typeface="Calibri (MS)"/>
                  <a:cs typeface="Calibri (MS)"/>
                  <a:sym typeface="Calibri (MS)"/>
                </a:rPr>
                <a:t>Internet Users(%) - The share of the population that is accessing the internet for all countries of the world.</a:t>
              </a:r>
            </a:p>
          </p:txBody>
        </p:sp>
      </p:grpSp>
      <p:grpSp>
        <p:nvGrpSpPr>
          <p:cNvPr name="Group 34" id="34"/>
          <p:cNvGrpSpPr/>
          <p:nvPr/>
        </p:nvGrpSpPr>
        <p:grpSpPr>
          <a:xfrm rot="0">
            <a:off x="3567112" y="5949548"/>
            <a:ext cx="3530500" cy="2127825"/>
            <a:chOff x="0" y="0"/>
            <a:chExt cx="4707334" cy="2837100"/>
          </a:xfrm>
        </p:grpSpPr>
        <p:sp>
          <p:nvSpPr>
            <p:cNvPr name="Freeform 35" id="35"/>
            <p:cNvSpPr/>
            <p:nvPr/>
          </p:nvSpPr>
          <p:spPr>
            <a:xfrm flipH="false" flipV="false" rot="0">
              <a:off x="15875" y="15875"/>
              <a:ext cx="4675632" cy="2805303"/>
            </a:xfrm>
            <a:custGeom>
              <a:avLst/>
              <a:gdLst/>
              <a:ahLst/>
              <a:cxnLst/>
              <a:rect r="r" b="b" t="t" l="l"/>
              <a:pathLst>
                <a:path h="2805303" w="4675632">
                  <a:moveTo>
                    <a:pt x="0" y="0"/>
                  </a:moveTo>
                  <a:lnTo>
                    <a:pt x="4675632" y="0"/>
                  </a:lnTo>
                  <a:lnTo>
                    <a:pt x="4675632" y="2805303"/>
                  </a:lnTo>
                  <a:lnTo>
                    <a:pt x="0" y="2805303"/>
                  </a:lnTo>
                  <a:close/>
                </a:path>
              </a:pathLst>
            </a:custGeom>
            <a:solidFill>
              <a:srgbClr val="99CB38"/>
            </a:solidFill>
          </p:spPr>
        </p:sp>
        <p:sp>
          <p:nvSpPr>
            <p:cNvPr name="Freeform 36" id="36"/>
            <p:cNvSpPr/>
            <p:nvPr/>
          </p:nvSpPr>
          <p:spPr>
            <a:xfrm flipH="false" flipV="false" rot="0">
              <a:off x="0" y="0"/>
              <a:ext cx="4707382" cy="2837053"/>
            </a:xfrm>
            <a:custGeom>
              <a:avLst/>
              <a:gdLst/>
              <a:ahLst/>
              <a:cxnLst/>
              <a:rect r="r" b="b" t="t" l="l"/>
              <a:pathLst>
                <a:path h="2837053" w="4707382">
                  <a:moveTo>
                    <a:pt x="15875" y="0"/>
                  </a:moveTo>
                  <a:lnTo>
                    <a:pt x="4691507" y="0"/>
                  </a:lnTo>
                  <a:cubicBezTo>
                    <a:pt x="4700270" y="0"/>
                    <a:pt x="4707382" y="7112"/>
                    <a:pt x="4707382" y="15875"/>
                  </a:cubicBezTo>
                  <a:lnTo>
                    <a:pt x="4707382" y="2821178"/>
                  </a:lnTo>
                  <a:cubicBezTo>
                    <a:pt x="4707382" y="2829941"/>
                    <a:pt x="4700270" y="2837053"/>
                    <a:pt x="4691507" y="2837053"/>
                  </a:cubicBezTo>
                  <a:lnTo>
                    <a:pt x="15875" y="2837053"/>
                  </a:lnTo>
                  <a:cubicBezTo>
                    <a:pt x="7112" y="2837053"/>
                    <a:pt x="0" y="2829941"/>
                    <a:pt x="0" y="2821178"/>
                  </a:cubicBezTo>
                  <a:lnTo>
                    <a:pt x="0" y="15875"/>
                  </a:lnTo>
                  <a:cubicBezTo>
                    <a:pt x="0" y="7112"/>
                    <a:pt x="7112" y="0"/>
                    <a:pt x="15875" y="0"/>
                  </a:cubicBezTo>
                  <a:moveTo>
                    <a:pt x="15875" y="31750"/>
                  </a:moveTo>
                  <a:lnTo>
                    <a:pt x="15875" y="15875"/>
                  </a:lnTo>
                  <a:lnTo>
                    <a:pt x="31750" y="15875"/>
                  </a:lnTo>
                  <a:lnTo>
                    <a:pt x="31750" y="2821178"/>
                  </a:lnTo>
                  <a:lnTo>
                    <a:pt x="15875" y="2821178"/>
                  </a:lnTo>
                  <a:lnTo>
                    <a:pt x="15875" y="2805303"/>
                  </a:lnTo>
                  <a:lnTo>
                    <a:pt x="4691507" y="2805303"/>
                  </a:lnTo>
                  <a:lnTo>
                    <a:pt x="4691507" y="2821178"/>
                  </a:lnTo>
                  <a:lnTo>
                    <a:pt x="4675632" y="2821178"/>
                  </a:lnTo>
                  <a:lnTo>
                    <a:pt x="4675632" y="15875"/>
                  </a:lnTo>
                  <a:lnTo>
                    <a:pt x="4691507" y="15875"/>
                  </a:lnTo>
                  <a:lnTo>
                    <a:pt x="4691507" y="31750"/>
                  </a:lnTo>
                  <a:lnTo>
                    <a:pt x="15875" y="31750"/>
                  </a:lnTo>
                  <a:close/>
                </a:path>
              </a:pathLst>
            </a:custGeom>
            <a:solidFill>
              <a:srgbClr val="FFFFFF"/>
            </a:solidFill>
          </p:spPr>
        </p:sp>
      </p:grpSp>
      <p:grpSp>
        <p:nvGrpSpPr>
          <p:cNvPr name="Group 37" id="37"/>
          <p:cNvGrpSpPr/>
          <p:nvPr/>
        </p:nvGrpSpPr>
        <p:grpSpPr>
          <a:xfrm rot="0">
            <a:off x="3567112" y="5949548"/>
            <a:ext cx="3530500" cy="2127825"/>
            <a:chOff x="0" y="0"/>
            <a:chExt cx="4707334" cy="2837100"/>
          </a:xfrm>
        </p:grpSpPr>
        <p:sp>
          <p:nvSpPr>
            <p:cNvPr name="Freeform 38" id="38"/>
            <p:cNvSpPr/>
            <p:nvPr/>
          </p:nvSpPr>
          <p:spPr>
            <a:xfrm flipH="false" flipV="false" rot="0">
              <a:off x="0" y="0"/>
              <a:ext cx="4707334" cy="2837100"/>
            </a:xfrm>
            <a:custGeom>
              <a:avLst/>
              <a:gdLst/>
              <a:ahLst/>
              <a:cxnLst/>
              <a:rect r="r" b="b" t="t" l="l"/>
              <a:pathLst>
                <a:path h="2837100" w="4707334">
                  <a:moveTo>
                    <a:pt x="0" y="0"/>
                  </a:moveTo>
                  <a:lnTo>
                    <a:pt x="4707334" y="0"/>
                  </a:lnTo>
                  <a:lnTo>
                    <a:pt x="4707334" y="2837100"/>
                  </a:lnTo>
                  <a:lnTo>
                    <a:pt x="0" y="2837100"/>
                  </a:lnTo>
                  <a:close/>
                </a:path>
              </a:pathLst>
            </a:custGeom>
            <a:solidFill>
              <a:srgbClr val="000000">
                <a:alpha val="0"/>
              </a:srgbClr>
            </a:solidFill>
          </p:spPr>
        </p:sp>
        <p:sp>
          <p:nvSpPr>
            <p:cNvPr name="TextBox 39" id="39"/>
            <p:cNvSpPr txBox="true"/>
            <p:nvPr/>
          </p:nvSpPr>
          <p:spPr>
            <a:xfrm>
              <a:off x="0" y="-9525"/>
              <a:ext cx="4707334" cy="2846625"/>
            </a:xfrm>
            <a:prstGeom prst="rect">
              <a:avLst/>
            </a:prstGeom>
          </p:spPr>
          <p:txBody>
            <a:bodyPr anchor="ctr" rtlCol="false" tIns="0" lIns="0" bIns="0" rIns="0"/>
            <a:lstStyle/>
            <a:p>
              <a:pPr algn="ctr">
                <a:lnSpc>
                  <a:spcPts val="1782"/>
                </a:lnSpc>
              </a:pPr>
              <a:r>
                <a:rPr lang="en-US" sz="1650">
                  <a:solidFill>
                    <a:srgbClr val="FFFFFF"/>
                  </a:solidFill>
                  <a:latin typeface="Calibri (MS)"/>
                  <a:ea typeface="Calibri (MS)"/>
                  <a:cs typeface="Calibri (MS)"/>
                  <a:sym typeface="Calibri (MS)"/>
                </a:rPr>
                <a:t>No. of Internet Users - Number of people using the Internet in every country.</a:t>
              </a:r>
            </a:p>
          </p:txBody>
        </p:sp>
      </p:grpSp>
      <p:grpSp>
        <p:nvGrpSpPr>
          <p:cNvPr name="Group 40" id="40"/>
          <p:cNvGrpSpPr/>
          <p:nvPr/>
        </p:nvGrpSpPr>
        <p:grpSpPr>
          <a:xfrm rot="0">
            <a:off x="7424468" y="5949548"/>
            <a:ext cx="3530500" cy="2127825"/>
            <a:chOff x="0" y="0"/>
            <a:chExt cx="4707334" cy="2837100"/>
          </a:xfrm>
        </p:grpSpPr>
        <p:sp>
          <p:nvSpPr>
            <p:cNvPr name="Freeform 41" id="41"/>
            <p:cNvSpPr/>
            <p:nvPr/>
          </p:nvSpPr>
          <p:spPr>
            <a:xfrm flipH="false" flipV="false" rot="0">
              <a:off x="15875" y="15875"/>
              <a:ext cx="4675632" cy="2805303"/>
            </a:xfrm>
            <a:custGeom>
              <a:avLst/>
              <a:gdLst/>
              <a:ahLst/>
              <a:cxnLst/>
              <a:rect r="r" b="b" t="t" l="l"/>
              <a:pathLst>
                <a:path h="2805303" w="4675632">
                  <a:moveTo>
                    <a:pt x="0" y="0"/>
                  </a:moveTo>
                  <a:lnTo>
                    <a:pt x="4675632" y="0"/>
                  </a:lnTo>
                  <a:lnTo>
                    <a:pt x="4675632" y="2805303"/>
                  </a:lnTo>
                  <a:lnTo>
                    <a:pt x="0" y="2805303"/>
                  </a:lnTo>
                  <a:close/>
                </a:path>
              </a:pathLst>
            </a:custGeom>
            <a:solidFill>
              <a:srgbClr val="99CB38"/>
            </a:solidFill>
          </p:spPr>
        </p:sp>
        <p:sp>
          <p:nvSpPr>
            <p:cNvPr name="Freeform 42" id="42"/>
            <p:cNvSpPr/>
            <p:nvPr/>
          </p:nvSpPr>
          <p:spPr>
            <a:xfrm flipH="false" flipV="false" rot="0">
              <a:off x="0" y="0"/>
              <a:ext cx="4707382" cy="2837053"/>
            </a:xfrm>
            <a:custGeom>
              <a:avLst/>
              <a:gdLst/>
              <a:ahLst/>
              <a:cxnLst/>
              <a:rect r="r" b="b" t="t" l="l"/>
              <a:pathLst>
                <a:path h="2837053" w="4707382">
                  <a:moveTo>
                    <a:pt x="15875" y="0"/>
                  </a:moveTo>
                  <a:lnTo>
                    <a:pt x="4691507" y="0"/>
                  </a:lnTo>
                  <a:cubicBezTo>
                    <a:pt x="4700270" y="0"/>
                    <a:pt x="4707382" y="7112"/>
                    <a:pt x="4707382" y="15875"/>
                  </a:cubicBezTo>
                  <a:lnTo>
                    <a:pt x="4707382" y="2821178"/>
                  </a:lnTo>
                  <a:cubicBezTo>
                    <a:pt x="4707382" y="2829941"/>
                    <a:pt x="4700270" y="2837053"/>
                    <a:pt x="4691507" y="2837053"/>
                  </a:cubicBezTo>
                  <a:lnTo>
                    <a:pt x="15875" y="2837053"/>
                  </a:lnTo>
                  <a:cubicBezTo>
                    <a:pt x="7112" y="2837053"/>
                    <a:pt x="0" y="2829941"/>
                    <a:pt x="0" y="2821178"/>
                  </a:cubicBezTo>
                  <a:lnTo>
                    <a:pt x="0" y="15875"/>
                  </a:lnTo>
                  <a:cubicBezTo>
                    <a:pt x="0" y="7112"/>
                    <a:pt x="7112" y="0"/>
                    <a:pt x="15875" y="0"/>
                  </a:cubicBezTo>
                  <a:moveTo>
                    <a:pt x="15875" y="31750"/>
                  </a:moveTo>
                  <a:lnTo>
                    <a:pt x="15875" y="15875"/>
                  </a:lnTo>
                  <a:lnTo>
                    <a:pt x="31750" y="15875"/>
                  </a:lnTo>
                  <a:lnTo>
                    <a:pt x="31750" y="2821178"/>
                  </a:lnTo>
                  <a:lnTo>
                    <a:pt x="15875" y="2821178"/>
                  </a:lnTo>
                  <a:lnTo>
                    <a:pt x="15875" y="2805303"/>
                  </a:lnTo>
                  <a:lnTo>
                    <a:pt x="4691507" y="2805303"/>
                  </a:lnTo>
                  <a:lnTo>
                    <a:pt x="4691507" y="2821178"/>
                  </a:lnTo>
                  <a:lnTo>
                    <a:pt x="4675632" y="2821178"/>
                  </a:lnTo>
                  <a:lnTo>
                    <a:pt x="4675632" y="15875"/>
                  </a:lnTo>
                  <a:lnTo>
                    <a:pt x="4691507" y="15875"/>
                  </a:lnTo>
                  <a:lnTo>
                    <a:pt x="4691507" y="31750"/>
                  </a:lnTo>
                  <a:lnTo>
                    <a:pt x="15875" y="31750"/>
                  </a:lnTo>
                  <a:close/>
                </a:path>
              </a:pathLst>
            </a:custGeom>
            <a:solidFill>
              <a:srgbClr val="FFFFFF"/>
            </a:solidFill>
          </p:spPr>
        </p:sp>
      </p:grpSp>
      <p:grpSp>
        <p:nvGrpSpPr>
          <p:cNvPr name="Group 43" id="43"/>
          <p:cNvGrpSpPr/>
          <p:nvPr/>
        </p:nvGrpSpPr>
        <p:grpSpPr>
          <a:xfrm rot="0">
            <a:off x="7424468" y="5949548"/>
            <a:ext cx="3530500" cy="2127825"/>
            <a:chOff x="0" y="0"/>
            <a:chExt cx="4707334" cy="2837100"/>
          </a:xfrm>
        </p:grpSpPr>
        <p:sp>
          <p:nvSpPr>
            <p:cNvPr name="Freeform 44" id="44"/>
            <p:cNvSpPr/>
            <p:nvPr/>
          </p:nvSpPr>
          <p:spPr>
            <a:xfrm flipH="false" flipV="false" rot="0">
              <a:off x="0" y="0"/>
              <a:ext cx="4707334" cy="2837100"/>
            </a:xfrm>
            <a:custGeom>
              <a:avLst/>
              <a:gdLst/>
              <a:ahLst/>
              <a:cxnLst/>
              <a:rect r="r" b="b" t="t" l="l"/>
              <a:pathLst>
                <a:path h="2837100" w="4707334">
                  <a:moveTo>
                    <a:pt x="0" y="0"/>
                  </a:moveTo>
                  <a:lnTo>
                    <a:pt x="4707334" y="0"/>
                  </a:lnTo>
                  <a:lnTo>
                    <a:pt x="4707334" y="2837100"/>
                  </a:lnTo>
                  <a:lnTo>
                    <a:pt x="0" y="2837100"/>
                  </a:lnTo>
                  <a:close/>
                </a:path>
              </a:pathLst>
            </a:custGeom>
            <a:solidFill>
              <a:srgbClr val="000000">
                <a:alpha val="0"/>
              </a:srgbClr>
            </a:solidFill>
          </p:spPr>
        </p:sp>
        <p:sp>
          <p:nvSpPr>
            <p:cNvPr name="TextBox 45" id="45"/>
            <p:cNvSpPr txBox="true"/>
            <p:nvPr/>
          </p:nvSpPr>
          <p:spPr>
            <a:xfrm>
              <a:off x="0" y="-9525"/>
              <a:ext cx="4707334" cy="2846625"/>
            </a:xfrm>
            <a:prstGeom prst="rect">
              <a:avLst/>
            </a:prstGeom>
          </p:spPr>
          <p:txBody>
            <a:bodyPr anchor="ctr" rtlCol="false" tIns="0" lIns="0" bIns="0" rIns="0"/>
            <a:lstStyle/>
            <a:p>
              <a:pPr algn="ctr">
                <a:lnSpc>
                  <a:spcPts val="1782"/>
                </a:lnSpc>
              </a:pPr>
              <a:r>
                <a:rPr lang="en-US" sz="1650">
                  <a:solidFill>
                    <a:srgbClr val="FFFFFF"/>
                  </a:solidFill>
                  <a:latin typeface="Calibri (MS)"/>
                  <a:ea typeface="Calibri (MS)"/>
                  <a:cs typeface="Calibri (MS)"/>
                  <a:sym typeface="Calibri (MS)"/>
                </a:rPr>
                <a:t>Broadband Subscription - The number of fixed broadband subscriptions per 100 people. This refers to fixed subscriptions to high-speed access to the public Internet (a TCP/IP connection), at downstream speeds equal to, or greater than, 256 kbit/s.</a:t>
              </a:r>
            </a:p>
          </p:txBody>
        </p:sp>
      </p:grpSp>
      <p:grpSp>
        <p:nvGrpSpPr>
          <p:cNvPr name="Group 46" id="46"/>
          <p:cNvGrpSpPr/>
          <p:nvPr/>
        </p:nvGrpSpPr>
        <p:grpSpPr>
          <a:xfrm rot="0">
            <a:off x="11281826" y="5949548"/>
            <a:ext cx="3530500" cy="2127825"/>
            <a:chOff x="0" y="0"/>
            <a:chExt cx="4707334" cy="2837100"/>
          </a:xfrm>
        </p:grpSpPr>
        <p:sp>
          <p:nvSpPr>
            <p:cNvPr name="Freeform 47" id="47"/>
            <p:cNvSpPr/>
            <p:nvPr/>
          </p:nvSpPr>
          <p:spPr>
            <a:xfrm flipH="false" flipV="false" rot="0">
              <a:off x="15875" y="15875"/>
              <a:ext cx="4675632" cy="2805303"/>
            </a:xfrm>
            <a:custGeom>
              <a:avLst/>
              <a:gdLst/>
              <a:ahLst/>
              <a:cxnLst/>
              <a:rect r="r" b="b" t="t" l="l"/>
              <a:pathLst>
                <a:path h="2805303" w="4675632">
                  <a:moveTo>
                    <a:pt x="0" y="0"/>
                  </a:moveTo>
                  <a:lnTo>
                    <a:pt x="4675632" y="0"/>
                  </a:lnTo>
                  <a:lnTo>
                    <a:pt x="4675632" y="2805303"/>
                  </a:lnTo>
                  <a:lnTo>
                    <a:pt x="0" y="2805303"/>
                  </a:lnTo>
                  <a:close/>
                </a:path>
              </a:pathLst>
            </a:custGeom>
            <a:solidFill>
              <a:srgbClr val="99CB38"/>
            </a:solidFill>
          </p:spPr>
        </p:sp>
        <p:sp>
          <p:nvSpPr>
            <p:cNvPr name="Freeform 48" id="48"/>
            <p:cNvSpPr/>
            <p:nvPr/>
          </p:nvSpPr>
          <p:spPr>
            <a:xfrm flipH="false" flipV="false" rot="0">
              <a:off x="0" y="0"/>
              <a:ext cx="4707382" cy="2837053"/>
            </a:xfrm>
            <a:custGeom>
              <a:avLst/>
              <a:gdLst/>
              <a:ahLst/>
              <a:cxnLst/>
              <a:rect r="r" b="b" t="t" l="l"/>
              <a:pathLst>
                <a:path h="2837053" w="4707382">
                  <a:moveTo>
                    <a:pt x="15875" y="0"/>
                  </a:moveTo>
                  <a:lnTo>
                    <a:pt x="4691507" y="0"/>
                  </a:lnTo>
                  <a:cubicBezTo>
                    <a:pt x="4700270" y="0"/>
                    <a:pt x="4707382" y="7112"/>
                    <a:pt x="4707382" y="15875"/>
                  </a:cubicBezTo>
                  <a:lnTo>
                    <a:pt x="4707382" y="2821178"/>
                  </a:lnTo>
                  <a:cubicBezTo>
                    <a:pt x="4707382" y="2829941"/>
                    <a:pt x="4700270" y="2837053"/>
                    <a:pt x="4691507" y="2837053"/>
                  </a:cubicBezTo>
                  <a:lnTo>
                    <a:pt x="15875" y="2837053"/>
                  </a:lnTo>
                  <a:cubicBezTo>
                    <a:pt x="7112" y="2837053"/>
                    <a:pt x="0" y="2829941"/>
                    <a:pt x="0" y="2821178"/>
                  </a:cubicBezTo>
                  <a:lnTo>
                    <a:pt x="0" y="15875"/>
                  </a:lnTo>
                  <a:cubicBezTo>
                    <a:pt x="0" y="7112"/>
                    <a:pt x="7112" y="0"/>
                    <a:pt x="15875" y="0"/>
                  </a:cubicBezTo>
                  <a:moveTo>
                    <a:pt x="15875" y="31750"/>
                  </a:moveTo>
                  <a:lnTo>
                    <a:pt x="15875" y="15875"/>
                  </a:lnTo>
                  <a:lnTo>
                    <a:pt x="31750" y="15875"/>
                  </a:lnTo>
                  <a:lnTo>
                    <a:pt x="31750" y="2821178"/>
                  </a:lnTo>
                  <a:lnTo>
                    <a:pt x="15875" y="2821178"/>
                  </a:lnTo>
                  <a:lnTo>
                    <a:pt x="15875" y="2805303"/>
                  </a:lnTo>
                  <a:lnTo>
                    <a:pt x="4691507" y="2805303"/>
                  </a:lnTo>
                  <a:lnTo>
                    <a:pt x="4691507" y="2821178"/>
                  </a:lnTo>
                  <a:lnTo>
                    <a:pt x="4675632" y="2821178"/>
                  </a:lnTo>
                  <a:lnTo>
                    <a:pt x="4675632" y="15875"/>
                  </a:lnTo>
                  <a:lnTo>
                    <a:pt x="4691507" y="15875"/>
                  </a:lnTo>
                  <a:lnTo>
                    <a:pt x="4691507" y="31750"/>
                  </a:lnTo>
                  <a:lnTo>
                    <a:pt x="15875" y="31750"/>
                  </a:lnTo>
                  <a:close/>
                </a:path>
              </a:pathLst>
            </a:custGeom>
            <a:solidFill>
              <a:srgbClr val="FFFFFF"/>
            </a:solidFill>
          </p:spPr>
        </p:sp>
      </p:grpSp>
      <p:grpSp>
        <p:nvGrpSpPr>
          <p:cNvPr name="Group 49" id="49"/>
          <p:cNvGrpSpPr/>
          <p:nvPr/>
        </p:nvGrpSpPr>
        <p:grpSpPr>
          <a:xfrm rot="0">
            <a:off x="11281826" y="5949548"/>
            <a:ext cx="3530500" cy="2127825"/>
            <a:chOff x="0" y="0"/>
            <a:chExt cx="4707334" cy="2837100"/>
          </a:xfrm>
        </p:grpSpPr>
        <p:sp>
          <p:nvSpPr>
            <p:cNvPr name="Freeform 50" id="50"/>
            <p:cNvSpPr/>
            <p:nvPr/>
          </p:nvSpPr>
          <p:spPr>
            <a:xfrm flipH="false" flipV="false" rot="0">
              <a:off x="0" y="0"/>
              <a:ext cx="4707334" cy="2837100"/>
            </a:xfrm>
            <a:custGeom>
              <a:avLst/>
              <a:gdLst/>
              <a:ahLst/>
              <a:cxnLst/>
              <a:rect r="r" b="b" t="t" l="l"/>
              <a:pathLst>
                <a:path h="2837100" w="4707334">
                  <a:moveTo>
                    <a:pt x="0" y="0"/>
                  </a:moveTo>
                  <a:lnTo>
                    <a:pt x="4707334" y="0"/>
                  </a:lnTo>
                  <a:lnTo>
                    <a:pt x="4707334" y="2837100"/>
                  </a:lnTo>
                  <a:lnTo>
                    <a:pt x="0" y="2837100"/>
                  </a:lnTo>
                  <a:close/>
                </a:path>
              </a:pathLst>
            </a:custGeom>
            <a:solidFill>
              <a:srgbClr val="000000">
                <a:alpha val="0"/>
              </a:srgbClr>
            </a:solidFill>
          </p:spPr>
        </p:sp>
        <p:sp>
          <p:nvSpPr>
            <p:cNvPr name="TextBox 51" id="51"/>
            <p:cNvSpPr txBox="true"/>
            <p:nvPr/>
          </p:nvSpPr>
          <p:spPr>
            <a:xfrm>
              <a:off x="0" y="-9525"/>
              <a:ext cx="4707334" cy="2846625"/>
            </a:xfrm>
            <a:prstGeom prst="rect">
              <a:avLst/>
            </a:prstGeom>
          </p:spPr>
          <p:txBody>
            <a:bodyPr anchor="ctr" rtlCol="false" tIns="0" lIns="0" bIns="0" rIns="0"/>
            <a:lstStyle/>
            <a:p>
              <a:pPr algn="ctr">
                <a:lnSpc>
                  <a:spcPts val="1782"/>
                </a:lnSpc>
              </a:pPr>
              <a:r>
                <a:rPr lang="en-US" sz="1650">
                  <a:solidFill>
                    <a:srgbClr val="FFFFFF"/>
                  </a:solidFill>
                  <a:latin typeface="Calibri (MS)"/>
                  <a:ea typeface="Calibri (MS)"/>
                  <a:cs typeface="Calibri (MS)"/>
                  <a:sym typeface="Calibri (MS)"/>
                </a:rPr>
                <a:t>GDP – Gross domestic product of a country. </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1645920" y="429904"/>
            <a:ext cx="15087600" cy="2176135"/>
            <a:chOff x="0" y="0"/>
            <a:chExt cx="20116800" cy="2901514"/>
          </a:xfrm>
        </p:grpSpPr>
        <p:sp>
          <p:nvSpPr>
            <p:cNvPr name="Freeform 8" id="8"/>
            <p:cNvSpPr/>
            <p:nvPr/>
          </p:nvSpPr>
          <p:spPr>
            <a:xfrm flipH="false" flipV="false" rot="0">
              <a:off x="0" y="0"/>
              <a:ext cx="20116800" cy="2901514"/>
            </a:xfrm>
            <a:custGeom>
              <a:avLst/>
              <a:gdLst/>
              <a:ahLst/>
              <a:cxnLst/>
              <a:rect r="r" b="b" t="t" l="l"/>
              <a:pathLst>
                <a:path h="2901514" w="20116800">
                  <a:moveTo>
                    <a:pt x="0" y="0"/>
                  </a:moveTo>
                  <a:lnTo>
                    <a:pt x="20116800" y="0"/>
                  </a:lnTo>
                  <a:lnTo>
                    <a:pt x="20116800" y="2901514"/>
                  </a:lnTo>
                  <a:lnTo>
                    <a:pt x="0" y="2901514"/>
                  </a:lnTo>
                  <a:close/>
                </a:path>
              </a:pathLst>
            </a:custGeom>
            <a:solidFill>
              <a:srgbClr val="000000">
                <a:alpha val="0"/>
              </a:srgbClr>
            </a:solidFill>
          </p:spPr>
        </p:sp>
        <p:sp>
          <p:nvSpPr>
            <p:cNvPr name="TextBox 9" id="9"/>
            <p:cNvSpPr txBox="true"/>
            <p:nvPr/>
          </p:nvSpPr>
          <p:spPr>
            <a:xfrm>
              <a:off x="0" y="-19050"/>
              <a:ext cx="20116800" cy="2920564"/>
            </a:xfrm>
            <a:prstGeom prst="rect">
              <a:avLst/>
            </a:prstGeom>
          </p:spPr>
          <p:txBody>
            <a:bodyPr anchor="b" rtlCol="false" tIns="0" lIns="0" bIns="0" rIns="0"/>
            <a:lstStyle/>
            <a:p>
              <a:pPr algn="l">
                <a:lnSpc>
                  <a:spcPts val="7344"/>
                </a:lnSpc>
              </a:pPr>
              <a:r>
                <a:rPr lang="en-US" sz="7200" spc="-74">
                  <a:solidFill>
                    <a:srgbClr val="404040"/>
                  </a:solidFill>
                  <a:latin typeface="Calibri (MS) Light"/>
                  <a:ea typeface="Calibri (MS) Light"/>
                  <a:cs typeface="Calibri (MS) Light"/>
                  <a:sym typeface="Calibri (MS) Light"/>
                </a:rPr>
                <a:t>TOP 10 COUNTRIES WITH HIGHEST NUMBER OF INTERNET USERS</a:t>
              </a:r>
            </a:p>
          </p:txBody>
        </p:sp>
      </p:grpSp>
      <p:sp>
        <p:nvSpPr>
          <p:cNvPr name="Freeform 10" id="10"/>
          <p:cNvSpPr/>
          <p:nvPr/>
        </p:nvSpPr>
        <p:spPr>
          <a:xfrm flipH="false" flipV="false" rot="0">
            <a:off x="1645920" y="2606040"/>
            <a:ext cx="15087600" cy="6744436"/>
          </a:xfrm>
          <a:custGeom>
            <a:avLst/>
            <a:gdLst/>
            <a:ahLst/>
            <a:cxnLst/>
            <a:rect r="r" b="b" t="t" l="l"/>
            <a:pathLst>
              <a:path h="6744436" w="15087600">
                <a:moveTo>
                  <a:pt x="0" y="0"/>
                </a:moveTo>
                <a:lnTo>
                  <a:pt x="15087600" y="0"/>
                </a:lnTo>
                <a:lnTo>
                  <a:pt x="15087600" y="6744436"/>
                </a:lnTo>
                <a:lnTo>
                  <a:pt x="0" y="6744436"/>
                </a:lnTo>
                <a:lnTo>
                  <a:pt x="0" y="0"/>
                </a:lnTo>
                <a:close/>
              </a:path>
            </a:pathLst>
          </a:custGeom>
          <a:blipFill>
            <a:blip r:embed="rId2"/>
            <a:stretch>
              <a:fillRect l="-34077" t="-36815" r="-3159" b="-35873"/>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1645920" y="429904"/>
            <a:ext cx="15087600" cy="2176135"/>
            <a:chOff x="0" y="0"/>
            <a:chExt cx="20116800" cy="2901514"/>
          </a:xfrm>
        </p:grpSpPr>
        <p:sp>
          <p:nvSpPr>
            <p:cNvPr name="Freeform 8" id="8"/>
            <p:cNvSpPr/>
            <p:nvPr/>
          </p:nvSpPr>
          <p:spPr>
            <a:xfrm flipH="false" flipV="false" rot="0">
              <a:off x="0" y="0"/>
              <a:ext cx="20116800" cy="2901514"/>
            </a:xfrm>
            <a:custGeom>
              <a:avLst/>
              <a:gdLst/>
              <a:ahLst/>
              <a:cxnLst/>
              <a:rect r="r" b="b" t="t" l="l"/>
              <a:pathLst>
                <a:path h="2901514" w="20116800">
                  <a:moveTo>
                    <a:pt x="0" y="0"/>
                  </a:moveTo>
                  <a:lnTo>
                    <a:pt x="20116800" y="0"/>
                  </a:lnTo>
                  <a:lnTo>
                    <a:pt x="20116800" y="2901514"/>
                  </a:lnTo>
                  <a:lnTo>
                    <a:pt x="0" y="2901514"/>
                  </a:lnTo>
                  <a:close/>
                </a:path>
              </a:pathLst>
            </a:custGeom>
            <a:solidFill>
              <a:srgbClr val="000000">
                <a:alpha val="0"/>
              </a:srgbClr>
            </a:solidFill>
          </p:spPr>
        </p:sp>
        <p:sp>
          <p:nvSpPr>
            <p:cNvPr name="TextBox 9" id="9"/>
            <p:cNvSpPr txBox="true"/>
            <p:nvPr/>
          </p:nvSpPr>
          <p:spPr>
            <a:xfrm>
              <a:off x="0" y="-19050"/>
              <a:ext cx="20116800" cy="2920564"/>
            </a:xfrm>
            <a:prstGeom prst="rect">
              <a:avLst/>
            </a:prstGeom>
          </p:spPr>
          <p:txBody>
            <a:bodyPr anchor="b" rtlCol="false" tIns="0" lIns="0" bIns="0" rIns="0"/>
            <a:lstStyle/>
            <a:p>
              <a:pPr algn="l">
                <a:lnSpc>
                  <a:spcPts val="7344"/>
                </a:lnSpc>
              </a:pPr>
              <a:r>
                <a:rPr lang="en-US" sz="7200" spc="-74">
                  <a:solidFill>
                    <a:srgbClr val="404040"/>
                  </a:solidFill>
                  <a:latin typeface="Calibri (MS) Light"/>
                  <a:ea typeface="Calibri (MS) Light"/>
                  <a:cs typeface="Calibri (MS) Light"/>
                  <a:sym typeface="Calibri (MS) Light"/>
                </a:rPr>
                <a:t>Population vs Number of Internet users </a:t>
              </a:r>
            </a:p>
          </p:txBody>
        </p:sp>
      </p:grpSp>
      <p:sp>
        <p:nvSpPr>
          <p:cNvPr name="Freeform 10" id="10"/>
          <p:cNvSpPr/>
          <p:nvPr/>
        </p:nvSpPr>
        <p:spPr>
          <a:xfrm flipH="false" flipV="false" rot="0">
            <a:off x="1600200" y="2606038"/>
            <a:ext cx="15087600" cy="6936166"/>
          </a:xfrm>
          <a:custGeom>
            <a:avLst/>
            <a:gdLst/>
            <a:ahLst/>
            <a:cxnLst/>
            <a:rect r="r" b="b" t="t" l="l"/>
            <a:pathLst>
              <a:path h="6936166" w="15087600">
                <a:moveTo>
                  <a:pt x="0" y="0"/>
                </a:moveTo>
                <a:lnTo>
                  <a:pt x="15087600" y="0"/>
                </a:lnTo>
                <a:lnTo>
                  <a:pt x="15087600" y="6936167"/>
                </a:lnTo>
                <a:lnTo>
                  <a:pt x="0" y="6936167"/>
                </a:lnTo>
                <a:lnTo>
                  <a:pt x="0" y="0"/>
                </a:lnTo>
                <a:close/>
              </a:path>
            </a:pathLst>
          </a:custGeom>
          <a:blipFill>
            <a:blip r:embed="rId2"/>
            <a:stretch>
              <a:fillRect l="-36605" t="-39775" r="-15878" b="-46796"/>
            </a:stretch>
          </a:blipFill>
        </p:spPr>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4762" y="9601200"/>
            <a:ext cx="18283238" cy="685800"/>
            <a:chOff x="0" y="0"/>
            <a:chExt cx="24377650" cy="914400"/>
          </a:xfrm>
        </p:grpSpPr>
        <p:sp>
          <p:nvSpPr>
            <p:cNvPr name="Freeform 8" id="8"/>
            <p:cNvSpPr/>
            <p:nvPr/>
          </p:nvSpPr>
          <p:spPr>
            <a:xfrm flipH="false" flipV="false" rot="0">
              <a:off x="0" y="0"/>
              <a:ext cx="24377650" cy="914400"/>
            </a:xfrm>
            <a:custGeom>
              <a:avLst/>
              <a:gdLst/>
              <a:ahLst/>
              <a:cxnLst/>
              <a:rect r="r" b="b" t="t" l="l"/>
              <a:pathLst>
                <a:path h="914400" w="24377650">
                  <a:moveTo>
                    <a:pt x="0" y="0"/>
                  </a:moveTo>
                  <a:lnTo>
                    <a:pt x="24377650" y="0"/>
                  </a:lnTo>
                  <a:lnTo>
                    <a:pt x="24377650" y="914400"/>
                  </a:lnTo>
                  <a:lnTo>
                    <a:pt x="0" y="914400"/>
                  </a:lnTo>
                  <a:close/>
                </a:path>
              </a:pathLst>
            </a:custGeom>
            <a:solidFill>
              <a:srgbClr val="63A537"/>
            </a:solidFill>
          </p:spPr>
        </p:sp>
      </p:grpSp>
      <p:grpSp>
        <p:nvGrpSpPr>
          <p:cNvPr name="Group 9" id="9"/>
          <p:cNvGrpSpPr/>
          <p:nvPr/>
        </p:nvGrpSpPr>
        <p:grpSpPr>
          <a:xfrm rot="0">
            <a:off x="22" y="9501474"/>
            <a:ext cx="18283238" cy="96012"/>
            <a:chOff x="0" y="0"/>
            <a:chExt cx="24377650" cy="128016"/>
          </a:xfrm>
        </p:grpSpPr>
        <p:sp>
          <p:nvSpPr>
            <p:cNvPr name="Freeform 10" id="10"/>
            <p:cNvSpPr/>
            <p:nvPr/>
          </p:nvSpPr>
          <p:spPr>
            <a:xfrm flipH="false" flipV="false" rot="0">
              <a:off x="0" y="0"/>
              <a:ext cx="24377650" cy="128016"/>
            </a:xfrm>
            <a:custGeom>
              <a:avLst/>
              <a:gdLst/>
              <a:ahLst/>
              <a:cxnLst/>
              <a:rect r="r" b="b" t="t" l="l"/>
              <a:pathLst>
                <a:path h="128016" w="24377650">
                  <a:moveTo>
                    <a:pt x="0" y="0"/>
                  </a:moveTo>
                  <a:lnTo>
                    <a:pt x="24377650" y="0"/>
                  </a:lnTo>
                  <a:lnTo>
                    <a:pt x="24377650" y="128016"/>
                  </a:lnTo>
                  <a:lnTo>
                    <a:pt x="0" y="128016"/>
                  </a:lnTo>
                  <a:close/>
                </a:path>
              </a:pathLst>
            </a:custGeom>
            <a:solidFill>
              <a:srgbClr val="99CB38"/>
            </a:solidFill>
          </p:spPr>
        </p:sp>
      </p:grpSp>
      <p:grpSp>
        <p:nvGrpSpPr>
          <p:cNvPr name="Group 11" id="11"/>
          <p:cNvGrpSpPr/>
          <p:nvPr/>
        </p:nvGrpSpPr>
        <p:grpSpPr>
          <a:xfrm rot="0">
            <a:off x="1" y="9601200"/>
            <a:ext cx="18288000" cy="685800"/>
            <a:chOff x="0" y="0"/>
            <a:chExt cx="24384000" cy="914400"/>
          </a:xfrm>
        </p:grpSpPr>
        <p:sp>
          <p:nvSpPr>
            <p:cNvPr name="Freeform 12" id="12"/>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13" id="13"/>
          <p:cNvGrpSpPr/>
          <p:nvPr/>
        </p:nvGrpSpPr>
        <p:grpSpPr>
          <a:xfrm rot="0">
            <a:off x="22" y="9501474"/>
            <a:ext cx="18287978" cy="99726"/>
            <a:chOff x="0" y="0"/>
            <a:chExt cx="24383970" cy="132968"/>
          </a:xfrm>
        </p:grpSpPr>
        <p:sp>
          <p:nvSpPr>
            <p:cNvPr name="Freeform 14" id="14"/>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15" id="15"/>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16" id="16"/>
          <p:cNvGrpSpPr/>
          <p:nvPr/>
        </p:nvGrpSpPr>
        <p:grpSpPr>
          <a:xfrm rot="0">
            <a:off x="24" y="0"/>
            <a:ext cx="6076186" cy="10287000"/>
            <a:chOff x="0" y="0"/>
            <a:chExt cx="8101582" cy="13716000"/>
          </a:xfrm>
        </p:grpSpPr>
        <p:sp>
          <p:nvSpPr>
            <p:cNvPr name="Freeform 17" id="17"/>
            <p:cNvSpPr/>
            <p:nvPr/>
          </p:nvSpPr>
          <p:spPr>
            <a:xfrm flipH="false" flipV="false" rot="0">
              <a:off x="0" y="0"/>
              <a:ext cx="8101584" cy="13716000"/>
            </a:xfrm>
            <a:custGeom>
              <a:avLst/>
              <a:gdLst/>
              <a:ahLst/>
              <a:cxnLst/>
              <a:rect r="r" b="b" t="t" l="l"/>
              <a:pathLst>
                <a:path h="13716000" w="8101584">
                  <a:moveTo>
                    <a:pt x="0" y="0"/>
                  </a:moveTo>
                  <a:lnTo>
                    <a:pt x="8101584" y="0"/>
                  </a:lnTo>
                  <a:lnTo>
                    <a:pt x="8101584" y="13716000"/>
                  </a:lnTo>
                  <a:lnTo>
                    <a:pt x="0" y="13716000"/>
                  </a:lnTo>
                  <a:close/>
                </a:path>
              </a:pathLst>
            </a:custGeom>
            <a:solidFill>
              <a:srgbClr val="63A537"/>
            </a:solidFill>
          </p:spPr>
        </p:sp>
      </p:grpSp>
      <p:grpSp>
        <p:nvGrpSpPr>
          <p:cNvPr name="Group 18" id="18"/>
          <p:cNvGrpSpPr/>
          <p:nvPr/>
        </p:nvGrpSpPr>
        <p:grpSpPr>
          <a:xfrm rot="0">
            <a:off x="6060106" y="0"/>
            <a:ext cx="96012" cy="10287000"/>
            <a:chOff x="0" y="0"/>
            <a:chExt cx="128016" cy="13716000"/>
          </a:xfrm>
        </p:grpSpPr>
        <p:sp>
          <p:nvSpPr>
            <p:cNvPr name="Freeform 19" id="19"/>
            <p:cNvSpPr/>
            <p:nvPr/>
          </p:nvSpPr>
          <p:spPr>
            <a:xfrm flipH="false" flipV="false" rot="0">
              <a:off x="0" y="0"/>
              <a:ext cx="128016" cy="13716000"/>
            </a:xfrm>
            <a:custGeom>
              <a:avLst/>
              <a:gdLst/>
              <a:ahLst/>
              <a:cxnLst/>
              <a:rect r="r" b="b" t="t" l="l"/>
              <a:pathLst>
                <a:path h="13716000" w="128016">
                  <a:moveTo>
                    <a:pt x="0" y="0"/>
                  </a:moveTo>
                  <a:lnTo>
                    <a:pt x="128016" y="0"/>
                  </a:lnTo>
                  <a:lnTo>
                    <a:pt x="128016" y="13716000"/>
                  </a:lnTo>
                  <a:lnTo>
                    <a:pt x="0" y="13716000"/>
                  </a:lnTo>
                  <a:close/>
                </a:path>
              </a:pathLst>
            </a:custGeom>
            <a:solidFill>
              <a:srgbClr val="99CB38"/>
            </a:solidFill>
          </p:spPr>
        </p:sp>
      </p:grpSp>
      <p:grpSp>
        <p:nvGrpSpPr>
          <p:cNvPr name="Group 20" id="20"/>
          <p:cNvGrpSpPr/>
          <p:nvPr/>
        </p:nvGrpSpPr>
        <p:grpSpPr>
          <a:xfrm rot="0">
            <a:off x="7113024" y="908844"/>
            <a:ext cx="9620495" cy="8469312"/>
            <a:chOff x="0" y="0"/>
            <a:chExt cx="12827326" cy="11292416"/>
          </a:xfrm>
        </p:grpSpPr>
        <p:sp>
          <p:nvSpPr>
            <p:cNvPr name="Freeform 21" id="21"/>
            <p:cNvSpPr/>
            <p:nvPr/>
          </p:nvSpPr>
          <p:spPr>
            <a:xfrm flipH="false" flipV="false" rot="0">
              <a:off x="0" y="0"/>
              <a:ext cx="12827326" cy="11292416"/>
            </a:xfrm>
            <a:custGeom>
              <a:avLst/>
              <a:gdLst/>
              <a:ahLst/>
              <a:cxnLst/>
              <a:rect r="r" b="b" t="t" l="l"/>
              <a:pathLst>
                <a:path h="11292416" w="12827326">
                  <a:moveTo>
                    <a:pt x="0" y="0"/>
                  </a:moveTo>
                  <a:lnTo>
                    <a:pt x="12827326" y="0"/>
                  </a:lnTo>
                  <a:lnTo>
                    <a:pt x="12827326" y="11292416"/>
                  </a:lnTo>
                  <a:lnTo>
                    <a:pt x="0" y="11292416"/>
                  </a:lnTo>
                  <a:close/>
                </a:path>
              </a:pathLst>
            </a:custGeom>
            <a:solidFill>
              <a:srgbClr val="000000">
                <a:alpha val="0"/>
              </a:srgbClr>
            </a:solidFill>
          </p:spPr>
        </p:sp>
        <p:sp>
          <p:nvSpPr>
            <p:cNvPr name="TextBox 22" id="22"/>
            <p:cNvSpPr txBox="true"/>
            <p:nvPr/>
          </p:nvSpPr>
          <p:spPr>
            <a:xfrm>
              <a:off x="0" y="-28575"/>
              <a:ext cx="12827326" cy="11320991"/>
            </a:xfrm>
            <a:prstGeom prst="rect">
              <a:avLst/>
            </a:prstGeom>
          </p:spPr>
          <p:txBody>
            <a:bodyPr anchor="ctr" rtlCol="false" tIns="0" lIns="0" bIns="0" rIns="0"/>
            <a:lstStyle/>
            <a:p>
              <a:pPr algn="l" marL="542925" indent="-271462" lvl="1">
                <a:lnSpc>
                  <a:spcPts val="3240"/>
                </a:lnSpc>
                <a:buFont typeface="Arial"/>
                <a:buChar char="•"/>
              </a:pPr>
              <a:r>
                <a:rPr lang="en-US" sz="3000">
                  <a:solidFill>
                    <a:srgbClr val="404040"/>
                  </a:solidFill>
                  <a:latin typeface="Calibri (MS)"/>
                  <a:ea typeface="Calibri (MS)"/>
                  <a:cs typeface="Calibri (MS)"/>
                  <a:sym typeface="Calibri (MS)"/>
                </a:rPr>
                <a:t>Referencing the plots in slide 5 and 6 we can observe that : </a:t>
              </a:r>
            </a:p>
            <a:p>
              <a:pPr algn="l" marL="542925" indent="-271462" lvl="1">
                <a:lnSpc>
                  <a:spcPts val="3240"/>
                </a:lnSpc>
                <a:buFont typeface="Arial"/>
                <a:buChar char="•"/>
              </a:pPr>
              <a:r>
                <a:rPr lang="en-US" sz="3000">
                  <a:solidFill>
                    <a:srgbClr val="404040"/>
                  </a:solidFill>
                  <a:latin typeface="Calibri (MS)"/>
                  <a:ea typeface="Calibri (MS)"/>
                  <a:cs typeface="Calibri (MS)"/>
                  <a:sym typeface="Calibri (MS)"/>
                </a:rPr>
                <a:t>Even though the number of internet users in India and China are quite high as compared to other top countries there is a cause of concern in terms of access to internet as both China and India have a significant portion of their population not using or not having access to internet. </a:t>
              </a:r>
            </a:p>
            <a:p>
              <a:pPr algn="l" marL="542925" indent="-271462" lvl="1">
                <a:lnSpc>
                  <a:spcPts val="3240"/>
                </a:lnSpc>
                <a:buFont typeface="Arial"/>
                <a:buChar char="•"/>
              </a:pPr>
              <a:r>
                <a:rPr lang="en-US" sz="3000">
                  <a:solidFill>
                    <a:srgbClr val="404040"/>
                  </a:solidFill>
                  <a:latin typeface="Calibri (MS)"/>
                  <a:ea typeface="Calibri (MS)"/>
                  <a:cs typeface="Calibri (MS)"/>
                  <a:sym typeface="Calibri (MS)"/>
                </a:rPr>
                <a:t>Other top countries showcase that a significant number of their total population use the internet or have access to it.</a:t>
              </a:r>
            </a:p>
            <a:p>
              <a:pPr algn="l" marL="542925" indent="-271462" lvl="1">
                <a:lnSpc>
                  <a:spcPts val="3240"/>
                </a:lnSpc>
              </a:pPr>
              <a:r>
                <a:rPr lang="en-US" sz="3000">
                  <a:solidFill>
                    <a:srgbClr val="404040"/>
                  </a:solidFill>
                  <a:latin typeface="Calibri (MS)"/>
                  <a:ea typeface="Calibri (MS)"/>
                  <a:cs typeface="Calibri (MS)"/>
                  <a:sym typeface="Calibri (MS)"/>
                </a:rPr>
                <a:t>This could be caused as both these countries have high population numbers and large in area making it difficult to provide internet access to remote/rural areas.  </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1645920" y="429904"/>
            <a:ext cx="15087600" cy="2176135"/>
            <a:chOff x="0" y="0"/>
            <a:chExt cx="20116800" cy="2901514"/>
          </a:xfrm>
        </p:grpSpPr>
        <p:sp>
          <p:nvSpPr>
            <p:cNvPr name="Freeform 8" id="8"/>
            <p:cNvSpPr/>
            <p:nvPr/>
          </p:nvSpPr>
          <p:spPr>
            <a:xfrm flipH="false" flipV="false" rot="0">
              <a:off x="0" y="0"/>
              <a:ext cx="20116800" cy="2901514"/>
            </a:xfrm>
            <a:custGeom>
              <a:avLst/>
              <a:gdLst/>
              <a:ahLst/>
              <a:cxnLst/>
              <a:rect r="r" b="b" t="t" l="l"/>
              <a:pathLst>
                <a:path h="2901514" w="20116800">
                  <a:moveTo>
                    <a:pt x="0" y="0"/>
                  </a:moveTo>
                  <a:lnTo>
                    <a:pt x="20116800" y="0"/>
                  </a:lnTo>
                  <a:lnTo>
                    <a:pt x="20116800" y="2901514"/>
                  </a:lnTo>
                  <a:lnTo>
                    <a:pt x="0" y="2901514"/>
                  </a:lnTo>
                  <a:close/>
                </a:path>
              </a:pathLst>
            </a:custGeom>
            <a:solidFill>
              <a:srgbClr val="000000">
                <a:alpha val="0"/>
              </a:srgbClr>
            </a:solidFill>
          </p:spPr>
        </p:sp>
        <p:sp>
          <p:nvSpPr>
            <p:cNvPr name="TextBox 9" id="9"/>
            <p:cNvSpPr txBox="true"/>
            <p:nvPr/>
          </p:nvSpPr>
          <p:spPr>
            <a:xfrm>
              <a:off x="0" y="-19050"/>
              <a:ext cx="20116800" cy="2920564"/>
            </a:xfrm>
            <a:prstGeom prst="rect">
              <a:avLst/>
            </a:prstGeom>
          </p:spPr>
          <p:txBody>
            <a:bodyPr anchor="b" rtlCol="false" tIns="0" lIns="0" bIns="0" rIns="0"/>
            <a:lstStyle/>
            <a:p>
              <a:pPr algn="l">
                <a:lnSpc>
                  <a:spcPts val="7344"/>
                </a:lnSpc>
              </a:pPr>
              <a:r>
                <a:rPr lang="en-US" sz="7200" spc="-74">
                  <a:solidFill>
                    <a:srgbClr val="404040"/>
                  </a:solidFill>
                  <a:latin typeface="Calibri (MS) Light"/>
                  <a:ea typeface="Calibri (MS) Light"/>
                  <a:cs typeface="Calibri (MS) Light"/>
                  <a:sym typeface="Calibri (MS) Light"/>
                </a:rPr>
                <a:t>GEOGRAPHIC DISTRIBUTION OF INTERNET USERS OVER TIME</a:t>
              </a:r>
            </a:p>
          </p:txBody>
        </p:sp>
      </p:grpSp>
      <p:grpSp>
        <p:nvGrpSpPr>
          <p:cNvPr name="Group 10" id="10"/>
          <p:cNvGrpSpPr/>
          <p:nvPr/>
        </p:nvGrpSpPr>
        <p:grpSpPr>
          <a:xfrm rot="0">
            <a:off x="1645920" y="2769078"/>
            <a:ext cx="7406640" cy="1104423"/>
            <a:chOff x="0" y="0"/>
            <a:chExt cx="9875520" cy="1472564"/>
          </a:xfrm>
        </p:grpSpPr>
        <p:sp>
          <p:nvSpPr>
            <p:cNvPr name="Freeform 11" id="11"/>
            <p:cNvSpPr/>
            <p:nvPr/>
          </p:nvSpPr>
          <p:spPr>
            <a:xfrm flipH="false" flipV="false" rot="0">
              <a:off x="0" y="0"/>
              <a:ext cx="9875520" cy="1472564"/>
            </a:xfrm>
            <a:custGeom>
              <a:avLst/>
              <a:gdLst/>
              <a:ahLst/>
              <a:cxnLst/>
              <a:rect r="r" b="b" t="t" l="l"/>
              <a:pathLst>
                <a:path h="1472564" w="9875520">
                  <a:moveTo>
                    <a:pt x="0" y="0"/>
                  </a:moveTo>
                  <a:lnTo>
                    <a:pt x="9875520" y="0"/>
                  </a:lnTo>
                  <a:lnTo>
                    <a:pt x="9875520" y="1472564"/>
                  </a:lnTo>
                  <a:lnTo>
                    <a:pt x="0" y="1472564"/>
                  </a:lnTo>
                  <a:close/>
                </a:path>
              </a:pathLst>
            </a:custGeom>
            <a:solidFill>
              <a:srgbClr val="000000">
                <a:alpha val="0"/>
              </a:srgbClr>
            </a:solidFill>
          </p:spPr>
        </p:sp>
        <p:sp>
          <p:nvSpPr>
            <p:cNvPr name="TextBox 12" id="12"/>
            <p:cNvSpPr txBox="true"/>
            <p:nvPr/>
          </p:nvSpPr>
          <p:spPr>
            <a:xfrm>
              <a:off x="0" y="-28575"/>
              <a:ext cx="9875520" cy="1501139"/>
            </a:xfrm>
            <a:prstGeom prst="rect">
              <a:avLst/>
            </a:prstGeom>
          </p:spPr>
          <p:txBody>
            <a:bodyPr anchor="ctr" rtlCol="false" tIns="0" lIns="0" bIns="0" rIns="0"/>
            <a:lstStyle/>
            <a:p>
              <a:pPr algn="l">
                <a:lnSpc>
                  <a:spcPts val="3240"/>
                </a:lnSpc>
              </a:pPr>
              <a:r>
                <a:rPr lang="en-US" sz="3000">
                  <a:solidFill>
                    <a:srgbClr val="455F51"/>
                  </a:solidFill>
                  <a:latin typeface="Calibri (MS)"/>
                  <a:ea typeface="Calibri (MS)"/>
                  <a:cs typeface="Calibri (MS)"/>
                  <a:sym typeface="Calibri (MS)"/>
                </a:rPr>
                <a:t>2010 </a:t>
              </a:r>
            </a:p>
          </p:txBody>
        </p:sp>
      </p:grpSp>
      <p:sp>
        <p:nvSpPr>
          <p:cNvPr name="Freeform 13" id="13"/>
          <p:cNvSpPr/>
          <p:nvPr/>
        </p:nvSpPr>
        <p:spPr>
          <a:xfrm flipH="false" flipV="false" rot="0">
            <a:off x="1645920" y="3642852"/>
            <a:ext cx="7315202" cy="5297949"/>
          </a:xfrm>
          <a:custGeom>
            <a:avLst/>
            <a:gdLst/>
            <a:ahLst/>
            <a:cxnLst/>
            <a:rect r="r" b="b" t="t" l="l"/>
            <a:pathLst>
              <a:path h="5297949" w="7315202">
                <a:moveTo>
                  <a:pt x="0" y="0"/>
                </a:moveTo>
                <a:lnTo>
                  <a:pt x="7315202" y="0"/>
                </a:lnTo>
                <a:lnTo>
                  <a:pt x="7315202" y="5297949"/>
                </a:lnTo>
                <a:lnTo>
                  <a:pt x="0" y="5297949"/>
                </a:lnTo>
                <a:lnTo>
                  <a:pt x="0" y="0"/>
                </a:lnTo>
                <a:close/>
              </a:path>
            </a:pathLst>
          </a:custGeom>
          <a:blipFill>
            <a:blip r:embed="rId2"/>
            <a:stretch>
              <a:fillRect l="-46904" t="-31605" r="-45532" b="-17856"/>
            </a:stretch>
          </a:blipFill>
        </p:spPr>
      </p:sp>
      <p:grpSp>
        <p:nvGrpSpPr>
          <p:cNvPr name="Group 14" id="14"/>
          <p:cNvGrpSpPr/>
          <p:nvPr/>
        </p:nvGrpSpPr>
        <p:grpSpPr>
          <a:xfrm rot="0">
            <a:off x="9326880" y="2769078"/>
            <a:ext cx="7406640" cy="1104423"/>
            <a:chOff x="0" y="0"/>
            <a:chExt cx="9875520" cy="1472564"/>
          </a:xfrm>
        </p:grpSpPr>
        <p:sp>
          <p:nvSpPr>
            <p:cNvPr name="Freeform 15" id="15"/>
            <p:cNvSpPr/>
            <p:nvPr/>
          </p:nvSpPr>
          <p:spPr>
            <a:xfrm flipH="false" flipV="false" rot="0">
              <a:off x="0" y="0"/>
              <a:ext cx="9875520" cy="1472564"/>
            </a:xfrm>
            <a:custGeom>
              <a:avLst/>
              <a:gdLst/>
              <a:ahLst/>
              <a:cxnLst/>
              <a:rect r="r" b="b" t="t" l="l"/>
              <a:pathLst>
                <a:path h="1472564" w="9875520">
                  <a:moveTo>
                    <a:pt x="0" y="0"/>
                  </a:moveTo>
                  <a:lnTo>
                    <a:pt x="9875520" y="0"/>
                  </a:lnTo>
                  <a:lnTo>
                    <a:pt x="9875520" y="1472564"/>
                  </a:lnTo>
                  <a:lnTo>
                    <a:pt x="0" y="1472564"/>
                  </a:lnTo>
                  <a:close/>
                </a:path>
              </a:pathLst>
            </a:custGeom>
            <a:solidFill>
              <a:srgbClr val="000000">
                <a:alpha val="0"/>
              </a:srgbClr>
            </a:solidFill>
          </p:spPr>
        </p:sp>
        <p:sp>
          <p:nvSpPr>
            <p:cNvPr name="TextBox 16" id="16"/>
            <p:cNvSpPr txBox="true"/>
            <p:nvPr/>
          </p:nvSpPr>
          <p:spPr>
            <a:xfrm>
              <a:off x="0" y="-28575"/>
              <a:ext cx="9875520" cy="1501139"/>
            </a:xfrm>
            <a:prstGeom prst="rect">
              <a:avLst/>
            </a:prstGeom>
          </p:spPr>
          <p:txBody>
            <a:bodyPr anchor="ctr" rtlCol="false" tIns="0" lIns="0" bIns="0" rIns="0"/>
            <a:lstStyle/>
            <a:p>
              <a:pPr algn="l">
                <a:lnSpc>
                  <a:spcPts val="3240"/>
                </a:lnSpc>
              </a:pPr>
              <a:r>
                <a:rPr lang="en-US" sz="3000">
                  <a:solidFill>
                    <a:srgbClr val="455F51"/>
                  </a:solidFill>
                  <a:latin typeface="Calibri (MS)"/>
                  <a:ea typeface="Calibri (MS)"/>
                  <a:cs typeface="Calibri (MS)"/>
                  <a:sym typeface="Calibri (MS)"/>
                </a:rPr>
                <a:t>2020</a:t>
              </a:r>
            </a:p>
          </p:txBody>
        </p:sp>
      </p:grpSp>
      <p:sp>
        <p:nvSpPr>
          <p:cNvPr name="Freeform 17" id="17"/>
          <p:cNvSpPr/>
          <p:nvPr/>
        </p:nvSpPr>
        <p:spPr>
          <a:xfrm flipH="false" flipV="false" rot="0">
            <a:off x="9326880" y="3524866"/>
            <a:ext cx="7406640" cy="5415936"/>
          </a:xfrm>
          <a:custGeom>
            <a:avLst/>
            <a:gdLst/>
            <a:ahLst/>
            <a:cxnLst/>
            <a:rect r="r" b="b" t="t" l="l"/>
            <a:pathLst>
              <a:path h="5415936" w="7406640">
                <a:moveTo>
                  <a:pt x="0" y="0"/>
                </a:moveTo>
                <a:lnTo>
                  <a:pt x="7406640" y="0"/>
                </a:lnTo>
                <a:lnTo>
                  <a:pt x="7406640" y="5415936"/>
                </a:lnTo>
                <a:lnTo>
                  <a:pt x="0" y="5415936"/>
                </a:lnTo>
                <a:lnTo>
                  <a:pt x="0" y="0"/>
                </a:lnTo>
                <a:close/>
              </a:path>
            </a:pathLst>
          </a:custGeom>
          <a:blipFill>
            <a:blip r:embed="rId3"/>
            <a:stretch>
              <a:fillRect l="-51507" t="-34957" r="-57805" b="-26057"/>
            </a:stretch>
          </a:blipFill>
        </p:spPr>
      </p:sp>
      <p:sp>
        <p:nvSpPr>
          <p:cNvPr name="Freeform 18" id="18"/>
          <p:cNvSpPr/>
          <p:nvPr/>
        </p:nvSpPr>
        <p:spPr>
          <a:xfrm flipH="false" flipV="false" rot="0">
            <a:off x="2993924" y="2887063"/>
            <a:ext cx="1946787" cy="755788"/>
          </a:xfrm>
          <a:custGeom>
            <a:avLst/>
            <a:gdLst/>
            <a:ahLst/>
            <a:cxnLst/>
            <a:rect r="r" b="b" t="t" l="l"/>
            <a:pathLst>
              <a:path h="755788" w="1946787">
                <a:moveTo>
                  <a:pt x="0" y="0"/>
                </a:moveTo>
                <a:lnTo>
                  <a:pt x="1946786" y="0"/>
                </a:lnTo>
                <a:lnTo>
                  <a:pt x="1946786" y="755789"/>
                </a:lnTo>
                <a:lnTo>
                  <a:pt x="0" y="755789"/>
                </a:lnTo>
                <a:lnTo>
                  <a:pt x="0" y="0"/>
                </a:lnTo>
                <a:close/>
              </a:path>
            </a:pathLst>
          </a:custGeom>
          <a:blipFill>
            <a:blip r:embed="rId4"/>
            <a:stretch>
              <a:fillRect l="-839408" t="-366398" r="0" b="-894716"/>
            </a:stretch>
          </a:blipFill>
        </p:spPr>
      </p:sp>
      <p:sp>
        <p:nvSpPr>
          <p:cNvPr name="Freeform 19" id="19"/>
          <p:cNvSpPr/>
          <p:nvPr/>
        </p:nvSpPr>
        <p:spPr>
          <a:xfrm flipH="false" flipV="false" rot="0">
            <a:off x="10400564" y="2769078"/>
            <a:ext cx="1902541" cy="755788"/>
          </a:xfrm>
          <a:custGeom>
            <a:avLst/>
            <a:gdLst/>
            <a:ahLst/>
            <a:cxnLst/>
            <a:rect r="r" b="b" t="t" l="l"/>
            <a:pathLst>
              <a:path h="755788" w="1902541">
                <a:moveTo>
                  <a:pt x="0" y="0"/>
                </a:moveTo>
                <a:lnTo>
                  <a:pt x="1902541" y="0"/>
                </a:lnTo>
                <a:lnTo>
                  <a:pt x="1902541" y="755788"/>
                </a:lnTo>
                <a:lnTo>
                  <a:pt x="0" y="755788"/>
                </a:lnTo>
                <a:lnTo>
                  <a:pt x="0" y="0"/>
                </a:lnTo>
                <a:close/>
              </a:path>
            </a:pathLst>
          </a:custGeom>
          <a:blipFill>
            <a:blip r:embed="rId5"/>
            <a:stretch>
              <a:fillRect l="-861261" t="-344813" r="0" b="-91631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 y="9601200"/>
            <a:ext cx="18288000" cy="685800"/>
            <a:chOff x="0" y="0"/>
            <a:chExt cx="24384000" cy="914400"/>
          </a:xfrm>
        </p:grpSpPr>
        <p:sp>
          <p:nvSpPr>
            <p:cNvPr name="Freeform 3" id="3"/>
            <p:cNvSpPr/>
            <p:nvPr/>
          </p:nvSpPr>
          <p:spPr>
            <a:xfrm flipH="false" flipV="false" rot="0">
              <a:off x="0" y="0"/>
              <a:ext cx="24384000" cy="914400"/>
            </a:xfrm>
            <a:custGeom>
              <a:avLst/>
              <a:gdLst/>
              <a:ahLst/>
              <a:cxnLst/>
              <a:rect r="r" b="b" t="t" l="l"/>
              <a:pathLst>
                <a:path h="914400" w="24384000">
                  <a:moveTo>
                    <a:pt x="0" y="0"/>
                  </a:moveTo>
                  <a:lnTo>
                    <a:pt x="24384000" y="0"/>
                  </a:lnTo>
                  <a:lnTo>
                    <a:pt x="24384000" y="914400"/>
                  </a:lnTo>
                  <a:lnTo>
                    <a:pt x="0" y="914400"/>
                  </a:lnTo>
                  <a:close/>
                </a:path>
              </a:pathLst>
            </a:custGeom>
            <a:solidFill>
              <a:srgbClr val="63A537"/>
            </a:solidFill>
          </p:spPr>
        </p:sp>
      </p:grpSp>
      <p:grpSp>
        <p:nvGrpSpPr>
          <p:cNvPr name="Group 4" id="4"/>
          <p:cNvGrpSpPr/>
          <p:nvPr/>
        </p:nvGrpSpPr>
        <p:grpSpPr>
          <a:xfrm rot="0">
            <a:off x="22" y="9501474"/>
            <a:ext cx="18287978" cy="99726"/>
            <a:chOff x="0" y="0"/>
            <a:chExt cx="24383970" cy="132968"/>
          </a:xfrm>
        </p:grpSpPr>
        <p:sp>
          <p:nvSpPr>
            <p:cNvPr name="Freeform 5" id="5"/>
            <p:cNvSpPr/>
            <p:nvPr/>
          </p:nvSpPr>
          <p:spPr>
            <a:xfrm flipH="false" flipV="false" rot="0">
              <a:off x="0" y="0"/>
              <a:ext cx="24384000" cy="132969"/>
            </a:xfrm>
            <a:custGeom>
              <a:avLst/>
              <a:gdLst/>
              <a:ahLst/>
              <a:cxnLst/>
              <a:rect r="r" b="b" t="t" l="l"/>
              <a:pathLst>
                <a:path h="132969" w="24384000">
                  <a:moveTo>
                    <a:pt x="0" y="0"/>
                  </a:moveTo>
                  <a:lnTo>
                    <a:pt x="24384000" y="0"/>
                  </a:lnTo>
                  <a:lnTo>
                    <a:pt x="24384000" y="132969"/>
                  </a:lnTo>
                  <a:lnTo>
                    <a:pt x="0" y="132969"/>
                  </a:lnTo>
                  <a:close/>
                </a:path>
              </a:pathLst>
            </a:custGeom>
            <a:solidFill>
              <a:srgbClr val="99CB38"/>
            </a:solidFill>
          </p:spPr>
        </p:sp>
      </p:grpSp>
      <p:sp>
        <p:nvSpPr>
          <p:cNvPr name="AutoShape 6" id="6"/>
          <p:cNvSpPr/>
          <p:nvPr/>
        </p:nvSpPr>
        <p:spPr>
          <a:xfrm rot="2188">
            <a:off x="1785534" y="2606767"/>
            <a:ext cx="14959968" cy="0"/>
          </a:xfrm>
          <a:prstGeom prst="line">
            <a:avLst/>
          </a:prstGeom>
          <a:ln cap="rnd" w="9525">
            <a:solidFill>
              <a:srgbClr val="000000"/>
            </a:solidFill>
            <a:prstDash val="solid"/>
            <a:headEnd type="none" len="sm" w="sm"/>
            <a:tailEnd type="none" len="sm" w="sm"/>
          </a:ln>
        </p:spPr>
      </p:sp>
      <p:grpSp>
        <p:nvGrpSpPr>
          <p:cNvPr name="Group 7" id="7"/>
          <p:cNvGrpSpPr/>
          <p:nvPr/>
        </p:nvGrpSpPr>
        <p:grpSpPr>
          <a:xfrm rot="0">
            <a:off x="1645920" y="429904"/>
            <a:ext cx="15087600" cy="2176135"/>
            <a:chOff x="0" y="0"/>
            <a:chExt cx="20116800" cy="2901514"/>
          </a:xfrm>
        </p:grpSpPr>
        <p:sp>
          <p:nvSpPr>
            <p:cNvPr name="Freeform 8" id="8"/>
            <p:cNvSpPr/>
            <p:nvPr/>
          </p:nvSpPr>
          <p:spPr>
            <a:xfrm flipH="false" flipV="false" rot="0">
              <a:off x="0" y="0"/>
              <a:ext cx="20116800" cy="2901514"/>
            </a:xfrm>
            <a:custGeom>
              <a:avLst/>
              <a:gdLst/>
              <a:ahLst/>
              <a:cxnLst/>
              <a:rect r="r" b="b" t="t" l="l"/>
              <a:pathLst>
                <a:path h="2901514" w="20116800">
                  <a:moveTo>
                    <a:pt x="0" y="0"/>
                  </a:moveTo>
                  <a:lnTo>
                    <a:pt x="20116800" y="0"/>
                  </a:lnTo>
                  <a:lnTo>
                    <a:pt x="20116800" y="2901514"/>
                  </a:lnTo>
                  <a:lnTo>
                    <a:pt x="0" y="2901514"/>
                  </a:lnTo>
                  <a:close/>
                </a:path>
              </a:pathLst>
            </a:custGeom>
            <a:solidFill>
              <a:srgbClr val="000000">
                <a:alpha val="0"/>
              </a:srgbClr>
            </a:solidFill>
          </p:spPr>
        </p:sp>
        <p:sp>
          <p:nvSpPr>
            <p:cNvPr name="TextBox 9" id="9"/>
            <p:cNvSpPr txBox="true"/>
            <p:nvPr/>
          </p:nvSpPr>
          <p:spPr>
            <a:xfrm>
              <a:off x="0" y="-19050"/>
              <a:ext cx="20116800" cy="2920564"/>
            </a:xfrm>
            <a:prstGeom prst="rect">
              <a:avLst/>
            </a:prstGeom>
          </p:spPr>
          <p:txBody>
            <a:bodyPr anchor="b" rtlCol="false" tIns="0" lIns="0" bIns="0" rIns="0"/>
            <a:lstStyle/>
            <a:p>
              <a:pPr algn="l">
                <a:lnSpc>
                  <a:spcPts val="7344"/>
                </a:lnSpc>
              </a:pPr>
              <a:r>
                <a:rPr lang="en-US" sz="7200" spc="-74">
                  <a:solidFill>
                    <a:srgbClr val="404040"/>
                  </a:solidFill>
                  <a:latin typeface="Calibri (MS) Light"/>
                  <a:ea typeface="Calibri (MS) Light"/>
                  <a:cs typeface="Calibri (MS) Light"/>
                  <a:sym typeface="Calibri (MS) Light"/>
                </a:rPr>
                <a:t>GEOGRAPHIC REPRESENTATION OF  % OF INTERNET USERS IN A COUNTRY </a:t>
              </a:r>
            </a:p>
          </p:txBody>
        </p:sp>
      </p:grpSp>
      <p:sp>
        <p:nvSpPr>
          <p:cNvPr name="Freeform 10" id="10"/>
          <p:cNvSpPr/>
          <p:nvPr/>
        </p:nvSpPr>
        <p:spPr>
          <a:xfrm flipH="false" flipV="false" rot="0">
            <a:off x="1645920" y="2606040"/>
            <a:ext cx="15087600" cy="6877173"/>
          </a:xfrm>
          <a:custGeom>
            <a:avLst/>
            <a:gdLst/>
            <a:ahLst/>
            <a:cxnLst/>
            <a:rect r="r" b="b" t="t" l="l"/>
            <a:pathLst>
              <a:path h="6877173" w="15087600">
                <a:moveTo>
                  <a:pt x="0" y="0"/>
                </a:moveTo>
                <a:lnTo>
                  <a:pt x="15087600" y="0"/>
                </a:lnTo>
                <a:lnTo>
                  <a:pt x="15087600" y="6877173"/>
                </a:lnTo>
                <a:lnTo>
                  <a:pt x="0" y="6877173"/>
                </a:lnTo>
                <a:lnTo>
                  <a:pt x="0" y="0"/>
                </a:lnTo>
                <a:close/>
              </a:path>
            </a:pathLst>
          </a:custGeom>
          <a:blipFill>
            <a:blip r:embed="rId2"/>
            <a:stretch>
              <a:fillRect l="-33078" t="-27815" r="-135" b="-36577"/>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DAGi4GeUYno</dc:identifier>
  <dcterms:modified xsi:type="dcterms:W3CDTF">2011-08-01T06:04:30Z</dcterms:modified>
  <cp:revision>1</cp:revision>
  <dc:title>GLOBAL INTERNET TRENDS</dc:title>
</cp:coreProperties>
</file>

<file path=docProps/thumbnail.jpeg>
</file>